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Masters/slideMaster17.xml" ContentType="application/vnd.openxmlformats-officedocument.presentationml.slideMaster+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heme/theme18.xml" ContentType="application/vnd.openxmlformats-officedocument.them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heme/theme16.xml" ContentType="application/vnd.openxmlformats-officedocument.them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13.xml" ContentType="application/vnd.openxmlformats-officedocument.presentationml.slideMaster+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Masters/slideMaster14.xml" ContentType="application/vnd.openxmlformats-officedocument.presentationml.slideMaster+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heme/theme17.xml" ContentType="application/vnd.openxmlformats-officedocument.them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theme/theme15.xml" ContentType="application/vnd.openxmlformats-officedocument.theme+xml"/>
  <Default Extension="gif" ContentType="image/gif"/>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theme/theme7.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4" r:id="rId4"/>
    <p:sldMasterId id="2147483666" r:id="rId5"/>
    <p:sldMasterId id="2147483668" r:id="rId6"/>
    <p:sldMasterId id="2147483670" r:id="rId7"/>
    <p:sldMasterId id="2147483672" r:id="rId8"/>
    <p:sldMasterId id="2147483674" r:id="rId9"/>
    <p:sldMasterId id="2147483676" r:id="rId10"/>
    <p:sldMasterId id="2147483678" r:id="rId11"/>
    <p:sldMasterId id="2147483680" r:id="rId12"/>
    <p:sldMasterId id="2147483682" r:id="rId13"/>
    <p:sldMasterId id="2147483684" r:id="rId14"/>
    <p:sldMasterId id="2147483686" r:id="rId15"/>
    <p:sldMasterId id="2147483688" r:id="rId16"/>
    <p:sldMasterId id="2147483690" r:id="rId17"/>
  </p:sldMasterIdLst>
  <p:notesMasterIdLst>
    <p:notesMasterId r:id="rId42"/>
  </p:notesMasterIdLst>
  <p:sldIdLst>
    <p:sldId id="256" r:id="rId18"/>
    <p:sldId id="259" r:id="rId19"/>
    <p:sldId id="258" r:id="rId20"/>
    <p:sldId id="260" r:id="rId21"/>
    <p:sldId id="261" r:id="rId22"/>
    <p:sldId id="271" r:id="rId23"/>
    <p:sldId id="268" r:id="rId24"/>
    <p:sldId id="269"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70" d="100"/>
          <a:sy n="70" d="100"/>
        </p:scale>
        <p:origin x="-43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1.xml"/><Relationship Id="rId26" Type="http://schemas.openxmlformats.org/officeDocument/2006/relationships/slide" Target="slides/slide9.xml"/><Relationship Id="rId39"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4.xml"/><Relationship Id="rId34" Type="http://schemas.openxmlformats.org/officeDocument/2006/relationships/slide" Target="slides/slide17.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8.xml"/><Relationship Id="rId33" Type="http://schemas.openxmlformats.org/officeDocument/2006/relationships/slide" Target="slides/slide16.xml"/><Relationship Id="rId38" Type="http://schemas.openxmlformats.org/officeDocument/2006/relationships/slide" Target="slides/slide2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3.xml"/><Relationship Id="rId29" Type="http://schemas.openxmlformats.org/officeDocument/2006/relationships/slide" Target="slides/slide12.xml"/><Relationship Id="rId41"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7.xml"/><Relationship Id="rId32" Type="http://schemas.openxmlformats.org/officeDocument/2006/relationships/slide" Target="slides/slide15.xml"/><Relationship Id="rId37" Type="http://schemas.openxmlformats.org/officeDocument/2006/relationships/slide" Target="slides/slide20.xml"/><Relationship Id="rId40" Type="http://schemas.openxmlformats.org/officeDocument/2006/relationships/slide" Target="slides/slide2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6.xml"/><Relationship Id="rId28" Type="http://schemas.openxmlformats.org/officeDocument/2006/relationships/slide" Target="slides/slide11.xml"/><Relationship Id="rId36" Type="http://schemas.openxmlformats.org/officeDocument/2006/relationships/slide" Target="slides/slide19.xml"/><Relationship Id="rId10" Type="http://schemas.openxmlformats.org/officeDocument/2006/relationships/slideMaster" Target="slideMasters/slideMaster10.xml"/><Relationship Id="rId19" Type="http://schemas.openxmlformats.org/officeDocument/2006/relationships/slide" Target="slides/slide2.xml"/><Relationship Id="rId31" Type="http://schemas.openxmlformats.org/officeDocument/2006/relationships/slide" Target="slides/slide1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5.xml"/><Relationship Id="rId27" Type="http://schemas.openxmlformats.org/officeDocument/2006/relationships/slide" Target="slides/slide10.xml"/><Relationship Id="rId30" Type="http://schemas.openxmlformats.org/officeDocument/2006/relationships/slide" Target="slides/slide13.xml"/><Relationship Id="rId35" Type="http://schemas.openxmlformats.org/officeDocument/2006/relationships/slide" Target="slides/slide18.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06C76-D598-4828-9256-3291E38FA915}" type="datetimeFigureOut">
              <a:rPr lang="en-US" smtClean="0"/>
              <a:pPr/>
              <a:t>8/31/2011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511E96-A777-4844-A6C6-D11CF56FC83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511E96-A777-4844-A6C6-D11CF56FC833}"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BFF413F-971E-40A5-9A0C-DBF06E7837F9}" type="datetimeFigureOut">
              <a:rPr lang="en-US" smtClean="0"/>
              <a:pPr/>
              <a:t>8/31/2011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F413F-971E-40A5-9A0C-DBF06E7837F9}" type="datetimeFigureOut">
              <a:rPr lang="en-US" smtClean="0"/>
              <a:pPr/>
              <a:t>8/31/2011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F413F-971E-40A5-9A0C-DBF06E7837F9}" type="datetimeFigureOut">
              <a:rPr lang="en-US" smtClean="0"/>
              <a:pPr/>
              <a:t>8/31/2011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BFF413F-971E-40A5-9A0C-DBF06E7837F9}" type="datetimeFigureOut">
              <a:rPr lang="en-US" smtClean="0"/>
              <a:pPr/>
              <a:t>8/31/2011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BFF413F-971E-40A5-9A0C-DBF06E7837F9}" type="datetimeFigureOut">
              <a:rPr lang="en-US" smtClean="0"/>
              <a:pPr/>
              <a:t>8/31/2011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BFF413F-971E-40A5-9A0C-DBF06E7837F9}" type="datetimeFigureOut">
              <a:rPr lang="en-US" smtClean="0"/>
              <a:pPr/>
              <a:t>8/31/2011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BFF413F-971E-40A5-9A0C-DBF06E7837F9}" type="datetimeFigureOut">
              <a:rPr lang="en-US" smtClean="0"/>
              <a:pPr/>
              <a:t>8/31/2011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BFF413F-971E-40A5-9A0C-DBF06E7837F9}" type="datetimeFigureOut">
              <a:rPr lang="en-US" smtClean="0"/>
              <a:pPr/>
              <a:t>8/31/2011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FF413F-971E-40A5-9A0C-DBF06E7837F9}" type="datetimeFigureOut">
              <a:rPr lang="en-US" smtClean="0"/>
              <a:pPr/>
              <a:t>8/31/2011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FF413F-971E-40A5-9A0C-DBF06E7837F9}" type="datetimeFigureOut">
              <a:rPr lang="en-US" smtClean="0"/>
              <a:pPr/>
              <a:t>8/31/2011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BFF413F-971E-40A5-9A0C-DBF06E7837F9}" type="datetimeFigureOut">
              <a:rPr lang="en-US" smtClean="0"/>
              <a:pPr/>
              <a:t>8/31/2011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F97198-462E-4428-80A6-28D61112E6E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FF413F-971E-40A5-9A0C-DBF06E7837F9}" type="datetimeFigureOut">
              <a:rPr lang="en-US" smtClean="0"/>
              <a:pPr/>
              <a:t>8/31/2011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F97198-462E-4428-80A6-28D61112E6E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6B6EB-61D9-4D11-BDBE-2FD658B645A7}" type="datetimeFigureOut">
              <a:rPr lang="en-US" smtClean="0">
                <a:solidFill>
                  <a:prstClr val="black">
                    <a:tint val="75000"/>
                  </a:prstClr>
                </a:solidFill>
              </a:rPr>
              <a:pPr/>
              <a:t>8/31/2011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25AF84-BD30-41E5-9E66-DD3889EB192B}"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hyperlink" Target="http://www.mahalo.com/zinc" TargetMode="External"/><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hyperlink" Target="http://www.mahalo.com/copper" TargetMode="External"/><Relationship Id="rId2" Type="http://schemas.openxmlformats.org/officeDocument/2006/relationships/image" Target="../media/image22.png"/><Relationship Id="rId16" Type="http://schemas.openxmlformats.org/officeDocument/2006/relationships/image" Target="../media/image29.png"/><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hyperlink" Target="http://www.mahalo.com/gemstones" TargetMode="External"/><Relationship Id="rId5" Type="http://schemas.openxmlformats.org/officeDocument/2006/relationships/image" Target="../media/image25.png"/><Relationship Id="rId15" Type="http://schemas.openxmlformats.org/officeDocument/2006/relationships/hyperlink" Target="http://www.mahalo.com/gold" TargetMode="External"/><Relationship Id="rId10" Type="http://schemas.openxmlformats.org/officeDocument/2006/relationships/hyperlink" Target="http://www.mahalo.com/arctic-ocean" TargetMode="External"/><Relationship Id="rId4" Type="http://schemas.openxmlformats.org/officeDocument/2006/relationships/image" Target="../media/image24.png"/><Relationship Id="rId9" Type="http://schemas.openxmlformats.org/officeDocument/2006/relationships/hyperlink" Target="http://www.mahalo.com/kazakhstan" TargetMode="External"/><Relationship Id="rId14" Type="http://schemas.openxmlformats.org/officeDocument/2006/relationships/hyperlink" Target="http://www.mahalo.com/platinu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4.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hyperlink" Target="http://photography.nationalgeographic.com/photography/photos/mount-everest-gallery.html#/mountain-hut_10465_600x450.jpg" TargetMode="External"/><Relationship Id="rId7" Type="http://schemas.openxmlformats.org/officeDocument/2006/relationships/image" Target="../media/image35.png"/><Relationship Id="rId2" Type="http://schemas.openxmlformats.org/officeDocument/2006/relationships/hyperlink" Target="http://www.panoramas.dk/fullscreen2/full22.html" TargetMode="Externa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hyperlink" Target="http://adventure.nationalgeographic.com/everest.html" TargetMode="External"/><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hyperlink" Target="http://climbing.about.com/od/mountainclimbing/a/7Summits.htm" TargetMode="External"/><Relationship Id="rId2" Type="http://schemas.openxmlformats.org/officeDocument/2006/relationships/hyperlink" Target="http://climbing.about.com/od/mountainclimbing/a/KosciuszkoFacts.htm" TargetMode="External"/><Relationship Id="rId1" Type="http://schemas.openxmlformats.org/officeDocument/2006/relationships/slideLayout" Target="../slideLayouts/slideLayout1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17.xml"/><Relationship Id="rId5" Type="http://schemas.openxmlformats.org/officeDocument/2006/relationships/image" Target="../media/image42.jpe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8.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9.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8" Type="http://schemas.openxmlformats.org/officeDocument/2006/relationships/hyperlink" Target="http://www.search.com/reference/Black_Sea" TargetMode="External"/><Relationship Id="rId13" Type="http://schemas.openxmlformats.org/officeDocument/2006/relationships/hyperlink" Target="http://www.search.com/reference/Georgia_(country)" TargetMode="External"/><Relationship Id="rId3" Type="http://schemas.openxmlformats.org/officeDocument/2006/relationships/image" Target="../media/image52.png"/><Relationship Id="rId7" Type="http://schemas.openxmlformats.org/officeDocument/2006/relationships/hyperlink" Target="http://www.search.com/reference/Eurasia" TargetMode="External"/><Relationship Id="rId12" Type="http://schemas.openxmlformats.org/officeDocument/2006/relationships/hyperlink" Target="http://www.search.com/reference/Svaneti" TargetMode="External"/><Relationship Id="rId2" Type="http://schemas.openxmlformats.org/officeDocument/2006/relationships/image" Target="../media/image51.png"/><Relationship Id="rId1" Type="http://schemas.openxmlformats.org/officeDocument/2006/relationships/slideLayout" Target="../slideLayouts/slideLayout20.xml"/><Relationship Id="rId6" Type="http://schemas.openxmlformats.org/officeDocument/2006/relationships/hyperlink" Target="http://www.search.com/reference/Mountain_range" TargetMode="External"/><Relationship Id="rId11" Type="http://schemas.openxmlformats.org/officeDocument/2006/relationships/hyperlink" Target="http://www.search.com/reference/Caucasus" TargetMode="External"/><Relationship Id="rId5" Type="http://schemas.openxmlformats.org/officeDocument/2006/relationships/image" Target="../media/image54.png"/><Relationship Id="rId10" Type="http://schemas.openxmlformats.org/officeDocument/2006/relationships/hyperlink" Target="http://www.search.com/reference/Sea" TargetMode="External"/><Relationship Id="rId4" Type="http://schemas.openxmlformats.org/officeDocument/2006/relationships/image" Target="../media/image53.png"/><Relationship Id="rId9" Type="http://schemas.openxmlformats.org/officeDocument/2006/relationships/hyperlink" Target="http://www.search.com/reference/Caspian_Sea"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7summits.com/vinson/vinson.htm" TargetMode="Externa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jpeg"/><Relationship Id="rId2" Type="http://schemas.openxmlformats.org/officeDocument/2006/relationships/image" Target="../media/image3.gif"/><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hyperlink" Target="http://www.google.com/imgres?imgurl=http://www.desertusa.com/bboardposts/photos/ds_high_desert1c.jpg&amp;imgrefurl=http://www.desertusa.com/bboardposts/scenes06.html&amp;usg=__wTK0m0aHhm0NiEfS-NeWGKjP5yY=&amp;h=310&amp;w=410&amp;sz=16&amp;hl=en&amp;start=5&amp;um=1&amp;itbs=1&amp;tbnid=EVfd8969HxQMDM:&amp;tbnh=95&amp;tbnw=125&amp;prev=/images?q=chihuahuan+desert&amp;um=1&amp;hl=en&amp;safe=active&amp;rls=com.microsoft:en-us:IE-SearchBox&amp;rlz=1I7ADSA_en&amp;tbs=isch:1,isz:m"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2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9.png"/><Relationship Id="rId2" Type="http://schemas.openxmlformats.org/officeDocument/2006/relationships/image" Target="../media/image74.jpeg"/><Relationship Id="rId1" Type="http://schemas.openxmlformats.org/officeDocument/2006/relationships/slideLayout" Target="../slideLayouts/slideLayout25.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2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hyperlink" Target="http://www.ilike2learn.com/ilike2learn/mountainmaps/mountains.html" TargetMode="External"/><Relationship Id="rId2" Type="http://schemas.openxmlformats.org/officeDocument/2006/relationships/image" Target="../media/image81.png"/><Relationship Id="rId1" Type="http://schemas.openxmlformats.org/officeDocument/2006/relationships/slideLayout" Target="../slideLayouts/slideLayout27.xml"/><Relationship Id="rId5" Type="http://schemas.openxmlformats.org/officeDocument/2006/relationships/image" Target="../media/image83.png"/><Relationship Id="rId4" Type="http://schemas.openxmlformats.org/officeDocument/2006/relationships/image" Target="../media/image82.png"/></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hyperlink" Target="http://cdri.org/desert-explorer/the-chihuahuan-desert/great-basin-may-trip-2005-p/" TargetMode="External"/><Relationship Id="rId7" Type="http://schemas.openxmlformats.org/officeDocument/2006/relationships/hyperlink" Target="http://cdri.org/desert-explorer/the-chihuahuan-desert/rockart-in-the-mojave-deser/" TargetMode="External"/><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hyperlink" Target="http://cdri.org/desert-explorer/the-chihuahuan-desert/sonoran-desert-2004-10-23-p/" TargetMode="External"/><Relationship Id="rId4" Type="http://schemas.openxmlformats.org/officeDocument/2006/relationships/image" Target="../media/image9.jpeg"/><Relationship Id="rId9" Type="http://schemas.openxmlformats.org/officeDocument/2006/relationships/hyperlink" Target="http://www.google.com/imgres?imgurl=http://www.valdosta.edu/~mhmorgan/Mojave%20pic%203.jpg&amp;imgrefurl=http://www.valdosta.edu/~mhmorgan/topic.html&amp;usg=__8XTVJml1_hGflKcXrLthelcBs5o=&amp;h=395&amp;w=583&amp;sz=41&amp;hl=en&amp;start=18&amp;um=1&amp;itbs=1&amp;tbnid=S2qm-PA0LHkw3M:&amp;tbnh=91&amp;tbnw=134&amp;prev=/images?q=mojave+desert&amp;um=1&amp;hl=en&amp;safe=active&amp;sa=N&amp;rls=com.microsoft:en-us:IE-SearchBox&amp;rlz=1I7ADSA_en&amp;tbs=isch:1"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wmf"/><Relationship Id="rId7" Type="http://schemas.openxmlformats.org/officeDocument/2006/relationships/image" Target="../media/image19.jpeg"/><Relationship Id="rId2" Type="http://schemas.openxmlformats.org/officeDocument/2006/relationships/image" Target="../media/image15.gif"/><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hyperlink" Target="http://en.wikipedia.org/wiki/File:Gila_monster2.JPG" TargetMode="Externa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hyperlink" Target="http://environment.nationalgeographic.com/environment/photos/threatened-deserts/" TargetMode="External"/><Relationship Id="rId2" Type="http://schemas.openxmlformats.org/officeDocument/2006/relationships/hyperlink" Target="http://www.cln.org/themes/drylands.html" TargetMode="Externa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hyperlink" Target="http://environment.nationalgeographic.com/environment/photos/desert-wildlife/#/military-sand-dragon_293_600x450.jpg" TargetMode="External"/><Relationship Id="rId4" Type="http://schemas.openxmlformats.org/officeDocument/2006/relationships/hyperlink" Target="http://environment.nationalgeographic.com/environment/photos/desert-landscape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hyperlink" Target="http://www.sheppardsoftware.com/content/animals/quizzes/African/animal_games_african_desert_actual.html" TargetMode="External"/><Relationship Id="rId1" Type="http://schemas.openxmlformats.org/officeDocument/2006/relationships/slideLayout" Target="../slideLayouts/slideLayout2.xml"/><Relationship Id="rId4" Type="http://schemas.openxmlformats.org/officeDocument/2006/relationships/hyperlink" Target="http://environment.nationalgeographic.com/environment/habitats/quiz-habitat/"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climbing.about.com/od/mountainclimbing/a/EverestFacts.htm" TargetMode="External"/><Relationship Id="rId2" Type="http://schemas.openxmlformats.org/officeDocument/2006/relationships/image" Target="../media/image21.png"/><Relationship Id="rId1" Type="http://schemas.openxmlformats.org/officeDocument/2006/relationships/slideLayout" Target="../slideLayouts/slideLayout12.xml"/><Relationship Id="rId5" Type="http://schemas.openxmlformats.org/officeDocument/2006/relationships/hyperlink" Target="http://climbing.about.com/od/mountainclimbing/a/KilimanjaroFact.htm" TargetMode="External"/><Relationship Id="rId4" Type="http://schemas.openxmlformats.org/officeDocument/2006/relationships/hyperlink" Target="http://climbing.about.com/od/thesevensummits/a/AconcaguaFacts.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0" y="0"/>
            <a:ext cx="9144000" cy="646331"/>
          </a:xfrm>
          <a:prstGeom prst="rect">
            <a:avLst/>
          </a:prstGeom>
          <a:solidFill>
            <a:srgbClr val="C00000"/>
          </a:solidFill>
        </p:spPr>
        <p:txBody>
          <a:bodyPr wrap="square" rtlCol="0">
            <a:spAutoFit/>
          </a:bodyPr>
          <a:lstStyle/>
          <a:p>
            <a:r>
              <a:rPr lang="en-US" b="1" dirty="0" smtClean="0">
                <a:solidFill>
                  <a:schemeClr val="bg1"/>
                </a:solidFill>
              </a:rPr>
              <a:t>Agenda: 8-31 &amp; 9-1-11</a:t>
            </a:r>
          </a:p>
          <a:p>
            <a:r>
              <a:rPr lang="en-US" b="1" dirty="0" smtClean="0">
                <a:solidFill>
                  <a:schemeClr val="bg1"/>
                </a:solidFill>
              </a:rPr>
              <a:t>*World map TEST –Fri.   *Mts. </a:t>
            </a:r>
            <a:r>
              <a:rPr lang="en-US" b="1" dirty="0" err="1" smtClean="0">
                <a:solidFill>
                  <a:schemeClr val="bg1"/>
                </a:solidFill>
              </a:rPr>
              <a:t>Wksht</a:t>
            </a:r>
            <a:r>
              <a:rPr lang="en-US" b="1" dirty="0" smtClean="0">
                <a:solidFill>
                  <a:schemeClr val="bg1"/>
                </a:solidFill>
              </a:rPr>
              <a:t> due Fri.</a:t>
            </a:r>
          </a:p>
        </p:txBody>
      </p:sp>
      <p:sp>
        <p:nvSpPr>
          <p:cNvPr id="17" name="TextBox 16"/>
          <p:cNvSpPr txBox="1"/>
          <p:nvPr/>
        </p:nvSpPr>
        <p:spPr>
          <a:xfrm>
            <a:off x="0" y="609600"/>
            <a:ext cx="9144000" cy="6463308"/>
          </a:xfrm>
          <a:prstGeom prst="rect">
            <a:avLst/>
          </a:prstGeom>
          <a:solidFill>
            <a:schemeClr val="bg1"/>
          </a:solidFill>
        </p:spPr>
        <p:txBody>
          <a:bodyPr wrap="square" rtlCol="0">
            <a:spAutoFit/>
          </a:bodyPr>
          <a:lstStyle/>
          <a:p>
            <a:r>
              <a:rPr lang="en-US" dirty="0" smtClean="0"/>
              <a:t>Focus 8-31 &amp; 9-1-11</a:t>
            </a:r>
          </a:p>
          <a:p>
            <a:r>
              <a:rPr lang="en-US" dirty="0" smtClean="0"/>
              <a:t>World Practice-Test.  Type your answers the best you can.  </a:t>
            </a:r>
          </a:p>
          <a:p>
            <a:r>
              <a:rPr lang="en-US" dirty="0" smtClean="0"/>
              <a:t>1.</a:t>
            </a:r>
          </a:p>
          <a:p>
            <a:r>
              <a:rPr lang="en-US" dirty="0" smtClean="0"/>
              <a:t>2.</a:t>
            </a:r>
          </a:p>
          <a:p>
            <a:r>
              <a:rPr lang="en-US" dirty="0" smtClean="0"/>
              <a:t>3.</a:t>
            </a:r>
          </a:p>
          <a:p>
            <a:r>
              <a:rPr lang="en-US" dirty="0" smtClean="0"/>
              <a:t>4.</a:t>
            </a:r>
          </a:p>
          <a:p>
            <a:r>
              <a:rPr lang="en-US" dirty="0" smtClean="0"/>
              <a:t>5.</a:t>
            </a:r>
          </a:p>
          <a:p>
            <a:r>
              <a:rPr lang="en-US" dirty="0" smtClean="0"/>
              <a:t>6.</a:t>
            </a:r>
          </a:p>
          <a:p>
            <a:r>
              <a:rPr lang="en-US" dirty="0" smtClean="0"/>
              <a:t>7.</a:t>
            </a:r>
          </a:p>
          <a:p>
            <a:r>
              <a:rPr lang="en-US" dirty="0" smtClean="0"/>
              <a:t>8.</a:t>
            </a:r>
          </a:p>
          <a:p>
            <a:r>
              <a:rPr lang="en-US" dirty="0" smtClean="0"/>
              <a:t>9.</a:t>
            </a:r>
          </a:p>
          <a:p>
            <a:r>
              <a:rPr lang="en-US" dirty="0" smtClean="0"/>
              <a:t>10.</a:t>
            </a:r>
          </a:p>
          <a:p>
            <a:r>
              <a:rPr lang="en-US" dirty="0" smtClean="0"/>
              <a:t>11.</a:t>
            </a:r>
          </a:p>
          <a:p>
            <a:r>
              <a:rPr lang="en-US" dirty="0" smtClean="0"/>
              <a:t>a.</a:t>
            </a:r>
          </a:p>
          <a:p>
            <a:r>
              <a:rPr lang="en-US" dirty="0" smtClean="0"/>
              <a:t>b.</a:t>
            </a:r>
          </a:p>
          <a:p>
            <a:r>
              <a:rPr lang="en-US" dirty="0" smtClean="0"/>
              <a:t>c.</a:t>
            </a:r>
          </a:p>
          <a:p>
            <a:r>
              <a:rPr lang="en-US" dirty="0" smtClean="0"/>
              <a:t>d.</a:t>
            </a:r>
          </a:p>
          <a:p>
            <a:r>
              <a:rPr lang="en-US" dirty="0" smtClean="0"/>
              <a:t>e.</a:t>
            </a:r>
          </a:p>
          <a:p>
            <a:r>
              <a:rPr lang="en-US" dirty="0" smtClean="0"/>
              <a:t>f.</a:t>
            </a:r>
          </a:p>
          <a:p>
            <a:endParaRPr lang="en-US" dirty="0" smtClean="0"/>
          </a:p>
          <a:p>
            <a:endParaRPr lang="en-US" dirty="0" smtClean="0"/>
          </a:p>
          <a:p>
            <a:endParaRPr lang="en-US" dirty="0" smtClean="0"/>
          </a:p>
          <a:p>
            <a:endParaRPr lang="en-US" dirty="0"/>
          </a:p>
        </p:txBody>
      </p:sp>
      <p:pic>
        <p:nvPicPr>
          <p:cNvPr id="20" name="Picture 19" descr="world map.jpg"/>
          <p:cNvPicPr>
            <a:picLocks noChangeAspect="1"/>
          </p:cNvPicPr>
          <p:nvPr/>
        </p:nvPicPr>
        <p:blipFill>
          <a:blip r:embed="rId3" cstate="print"/>
          <a:stretch>
            <a:fillRect/>
          </a:stretch>
        </p:blipFill>
        <p:spPr>
          <a:xfrm>
            <a:off x="1357745" y="1191491"/>
            <a:ext cx="7696200" cy="5772150"/>
          </a:xfrm>
          <a:prstGeom prst="rect">
            <a:avLst/>
          </a:prstGeom>
        </p:spPr>
      </p:pic>
      <p:sp>
        <p:nvSpPr>
          <p:cNvPr id="21" name="Text Box 10"/>
          <p:cNvSpPr txBox="1">
            <a:spLocks noChangeArrowheads="1"/>
          </p:cNvSpPr>
          <p:nvPr/>
        </p:nvSpPr>
        <p:spPr bwMode="auto">
          <a:xfrm>
            <a:off x="5638800" y="0"/>
            <a:ext cx="3505200" cy="1077218"/>
          </a:xfrm>
          <a:prstGeom prst="rect">
            <a:avLst/>
          </a:prstGeom>
          <a:solidFill>
            <a:srgbClr val="FFCC99"/>
          </a:solidFill>
          <a:ln w="9525">
            <a:noFill/>
            <a:miter lim="800000"/>
            <a:headEnd/>
            <a:tailEnd/>
          </a:ln>
        </p:spPr>
        <p:txBody>
          <a:bodyPr wrap="square">
            <a:spAutoFit/>
          </a:bodyPr>
          <a:lstStyle/>
          <a:p>
            <a:pPr>
              <a:spcBef>
                <a:spcPct val="50000"/>
              </a:spcBef>
            </a:pPr>
            <a:r>
              <a:rPr lang="en-US" sz="1600" b="1" dirty="0"/>
              <a:t>Supplies</a:t>
            </a:r>
            <a:r>
              <a:rPr lang="en-US" sz="1600" b="1" dirty="0" smtClean="0"/>
              <a:t>:  *Deserts HOMEWORK</a:t>
            </a:r>
            <a:endParaRPr lang="en-US" sz="1600" b="1" dirty="0"/>
          </a:p>
          <a:p>
            <a:pPr>
              <a:spcBef>
                <a:spcPct val="50000"/>
              </a:spcBef>
            </a:pPr>
            <a:r>
              <a:rPr lang="en-US" sz="1600" b="1" dirty="0" smtClean="0"/>
              <a:t>*map pencils        *RED grading pen</a:t>
            </a:r>
            <a:endParaRPr lang="en-US" sz="1600" b="1" dirty="0"/>
          </a:p>
          <a:p>
            <a:pPr>
              <a:spcBef>
                <a:spcPct val="50000"/>
              </a:spcBef>
            </a:pPr>
            <a:r>
              <a:rPr lang="en-US" sz="1600" b="1" dirty="0"/>
              <a:t>*pen or </a:t>
            </a:r>
            <a:r>
              <a:rPr lang="en-US" sz="1600" b="1" dirty="0" smtClean="0"/>
              <a:t>pencil</a:t>
            </a:r>
            <a:endParaRPr lang="en-US" sz="16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 name="Picture 10"/>
          <p:cNvPicPr>
            <a:picLocks noChangeAspect="1" noChangeArrowheads="1"/>
          </p:cNvPicPr>
          <p:nvPr/>
        </p:nvPicPr>
        <p:blipFill>
          <a:blip r:embed="rId2" cstate="print"/>
          <a:srcRect/>
          <a:stretch>
            <a:fillRect/>
          </a:stretch>
        </p:blipFill>
        <p:spPr bwMode="auto">
          <a:xfrm>
            <a:off x="2895600" y="1447800"/>
            <a:ext cx="3810000" cy="2662237"/>
          </a:xfrm>
          <a:prstGeom prst="rect">
            <a:avLst/>
          </a:prstGeom>
          <a:noFill/>
          <a:ln w="9525">
            <a:noFill/>
            <a:miter lim="800000"/>
            <a:headEnd/>
            <a:tailEnd/>
          </a:ln>
          <a:effectLst/>
        </p:spPr>
      </p:pic>
      <p:pic>
        <p:nvPicPr>
          <p:cNvPr id="1035" name="Picture 11"/>
          <p:cNvPicPr>
            <a:picLocks noChangeAspect="1" noChangeArrowheads="1"/>
          </p:cNvPicPr>
          <p:nvPr/>
        </p:nvPicPr>
        <p:blipFill>
          <a:blip r:embed="rId3" cstate="print"/>
          <a:srcRect/>
          <a:stretch>
            <a:fillRect/>
          </a:stretch>
        </p:blipFill>
        <p:spPr bwMode="auto">
          <a:xfrm>
            <a:off x="533400" y="1447800"/>
            <a:ext cx="2819400" cy="2857500"/>
          </a:xfrm>
          <a:prstGeom prst="rect">
            <a:avLst/>
          </a:prstGeom>
          <a:noFill/>
          <a:ln w="9525">
            <a:noFill/>
            <a:miter lim="800000"/>
            <a:headEnd/>
            <a:tailEnd/>
          </a:ln>
          <a:effectLst/>
        </p:spPr>
      </p:pic>
      <p:sp>
        <p:nvSpPr>
          <p:cNvPr id="2" name="Title 1"/>
          <p:cNvSpPr>
            <a:spLocks noGrp="1"/>
          </p:cNvSpPr>
          <p:nvPr>
            <p:ph type="title"/>
          </p:nvPr>
        </p:nvSpPr>
        <p:spPr>
          <a:xfrm>
            <a:off x="2590800" y="274638"/>
            <a:ext cx="6096000" cy="1143000"/>
          </a:xfrm>
        </p:spPr>
        <p:txBody>
          <a:bodyPr/>
          <a:lstStyle/>
          <a:p>
            <a:r>
              <a:rPr lang="en-US" dirty="0" smtClean="0"/>
              <a:t>The Ural Mountains</a:t>
            </a:r>
            <a:endParaRPr lang="en-US" dirty="0"/>
          </a:p>
        </p:txBody>
      </p:sp>
      <p:pic>
        <p:nvPicPr>
          <p:cNvPr id="1026" name="Picture 2"/>
          <p:cNvPicPr>
            <a:picLocks noGrp="1" noChangeAspect="1" noChangeArrowheads="1"/>
          </p:cNvPicPr>
          <p:nvPr>
            <p:ph idx="1"/>
          </p:nvPr>
        </p:nvPicPr>
        <p:blipFill>
          <a:blip r:embed="rId4" cstate="print"/>
          <a:srcRect/>
          <a:stretch>
            <a:fillRect/>
          </a:stretch>
        </p:blipFill>
        <p:spPr bwMode="auto">
          <a:xfrm>
            <a:off x="228600" y="0"/>
            <a:ext cx="2438400" cy="1651794"/>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3581400" y="4191000"/>
            <a:ext cx="1619250" cy="2038350"/>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1676400" y="4343400"/>
            <a:ext cx="1905000" cy="2057400"/>
          </a:xfrm>
          <a:prstGeom prst="rect">
            <a:avLst/>
          </a:prstGeom>
          <a:noFill/>
          <a:ln w="9525">
            <a:noFill/>
            <a:miter lim="800000"/>
            <a:headEnd/>
            <a:tailEnd/>
          </a:ln>
          <a:effectLst/>
        </p:spPr>
      </p:pic>
      <p:pic>
        <p:nvPicPr>
          <p:cNvPr id="1030" name="Picture 6"/>
          <p:cNvPicPr>
            <a:picLocks noChangeAspect="1" noChangeArrowheads="1"/>
          </p:cNvPicPr>
          <p:nvPr/>
        </p:nvPicPr>
        <p:blipFill>
          <a:blip r:embed="rId7" cstate="print"/>
          <a:srcRect/>
          <a:stretch>
            <a:fillRect/>
          </a:stretch>
        </p:blipFill>
        <p:spPr bwMode="auto">
          <a:xfrm>
            <a:off x="0" y="4572000"/>
            <a:ext cx="1714500" cy="1990725"/>
          </a:xfrm>
          <a:prstGeom prst="rect">
            <a:avLst/>
          </a:prstGeom>
          <a:noFill/>
          <a:ln w="9525">
            <a:noFill/>
            <a:miter lim="800000"/>
            <a:headEnd/>
            <a:tailEnd/>
          </a:ln>
          <a:effectLst/>
        </p:spPr>
      </p:pic>
      <p:pic>
        <p:nvPicPr>
          <p:cNvPr id="1031" name="Picture 7"/>
          <p:cNvPicPr>
            <a:picLocks noChangeAspect="1" noChangeArrowheads="1"/>
          </p:cNvPicPr>
          <p:nvPr/>
        </p:nvPicPr>
        <p:blipFill>
          <a:blip r:embed="rId8" cstate="print"/>
          <a:srcRect/>
          <a:stretch>
            <a:fillRect/>
          </a:stretch>
        </p:blipFill>
        <p:spPr bwMode="auto">
          <a:xfrm>
            <a:off x="5181600" y="4495800"/>
            <a:ext cx="1095375" cy="2019300"/>
          </a:xfrm>
          <a:prstGeom prst="rect">
            <a:avLst/>
          </a:prstGeom>
          <a:noFill/>
          <a:ln w="9525">
            <a:noFill/>
            <a:miter lim="800000"/>
            <a:headEnd/>
            <a:tailEnd/>
          </a:ln>
          <a:effectLst/>
        </p:spPr>
      </p:pic>
      <p:sp>
        <p:nvSpPr>
          <p:cNvPr id="10" name="TextBox 9"/>
          <p:cNvSpPr txBox="1"/>
          <p:nvPr/>
        </p:nvSpPr>
        <p:spPr>
          <a:xfrm>
            <a:off x="2209800" y="6400800"/>
            <a:ext cx="3276600" cy="338554"/>
          </a:xfrm>
          <a:prstGeom prst="rect">
            <a:avLst/>
          </a:prstGeom>
          <a:noFill/>
        </p:spPr>
        <p:txBody>
          <a:bodyPr wrap="square" rtlCol="0">
            <a:spAutoFit/>
          </a:bodyPr>
          <a:lstStyle/>
          <a:p>
            <a:r>
              <a:rPr lang="en-US" sz="1600" dirty="0" smtClean="0">
                <a:solidFill>
                  <a:prstClr val="black"/>
                </a:solidFill>
              </a:rPr>
              <a:t>Minerals from the Ural Mountains</a:t>
            </a:r>
            <a:endParaRPr lang="en-US" sz="1600" dirty="0">
              <a:solidFill>
                <a:prstClr val="black"/>
              </a:solidFill>
            </a:endParaRPr>
          </a:p>
        </p:txBody>
      </p:sp>
      <p:sp>
        <p:nvSpPr>
          <p:cNvPr id="12" name="TextBox 11"/>
          <p:cNvSpPr txBox="1"/>
          <p:nvPr/>
        </p:nvSpPr>
        <p:spPr>
          <a:xfrm>
            <a:off x="3886200" y="1066800"/>
            <a:ext cx="3429000" cy="369332"/>
          </a:xfrm>
          <a:prstGeom prst="rect">
            <a:avLst/>
          </a:prstGeom>
          <a:noFill/>
        </p:spPr>
        <p:txBody>
          <a:bodyPr wrap="square" rtlCol="0">
            <a:spAutoFit/>
          </a:bodyPr>
          <a:lstStyle/>
          <a:p>
            <a:r>
              <a:rPr lang="en-US" b="1" dirty="0" smtClean="0">
                <a:solidFill>
                  <a:srgbClr val="F79646">
                    <a:lumMod val="75000"/>
                  </a:srgbClr>
                </a:solidFill>
              </a:rPr>
              <a:t>Ural is Turkic for stone belt</a:t>
            </a:r>
            <a:endParaRPr lang="en-US" b="1" dirty="0">
              <a:solidFill>
                <a:srgbClr val="F79646">
                  <a:lumMod val="75000"/>
                </a:srgbClr>
              </a:solidFill>
            </a:endParaRPr>
          </a:p>
        </p:txBody>
      </p:sp>
      <p:sp>
        <p:nvSpPr>
          <p:cNvPr id="13" name="TextBox 12"/>
          <p:cNvSpPr txBox="1"/>
          <p:nvPr/>
        </p:nvSpPr>
        <p:spPr>
          <a:xfrm>
            <a:off x="6553200" y="4191000"/>
            <a:ext cx="2209800" cy="2492990"/>
          </a:xfrm>
          <a:prstGeom prst="rect">
            <a:avLst/>
          </a:prstGeom>
          <a:noFill/>
        </p:spPr>
        <p:txBody>
          <a:bodyPr wrap="square" rtlCol="0">
            <a:spAutoFit/>
          </a:bodyPr>
          <a:lstStyle/>
          <a:p>
            <a:r>
              <a:rPr lang="en-US" sz="1200" b="1" dirty="0" smtClean="0">
                <a:solidFill>
                  <a:prstClr val="black"/>
                </a:solidFill>
              </a:rPr>
              <a:t>Geography of the Ural Mountains </a:t>
            </a:r>
          </a:p>
          <a:p>
            <a:r>
              <a:rPr lang="en-US" sz="1200" dirty="0" smtClean="0">
                <a:solidFill>
                  <a:prstClr val="black"/>
                </a:solidFill>
              </a:rPr>
              <a:t>The Ural Mountains a rugged range that extend from the northern border of </a:t>
            </a:r>
            <a:r>
              <a:rPr lang="en-US" sz="1200" dirty="0" smtClean="0">
                <a:solidFill>
                  <a:prstClr val="black"/>
                </a:solidFill>
                <a:hlinkClick r:id="rId9"/>
              </a:rPr>
              <a:t>Kazakhstan</a:t>
            </a:r>
            <a:r>
              <a:rPr lang="en-US" sz="1200" dirty="0" smtClean="0">
                <a:solidFill>
                  <a:prstClr val="black"/>
                </a:solidFill>
              </a:rPr>
              <a:t> to the </a:t>
            </a:r>
            <a:r>
              <a:rPr lang="en-US" sz="1200" dirty="0" smtClean="0">
                <a:solidFill>
                  <a:prstClr val="black"/>
                </a:solidFill>
                <a:hlinkClick r:id="rId10"/>
              </a:rPr>
              <a:t>Arctic Ocean</a:t>
            </a:r>
            <a:r>
              <a:rPr lang="en-US" sz="1200" dirty="0" smtClean="0">
                <a:solidFill>
                  <a:prstClr val="black"/>
                </a:solidFill>
              </a:rPr>
              <a:t> with a range of 2,500km. Notorious for dense forests and rich soils, quite a few minerals can be found here including </a:t>
            </a:r>
            <a:r>
              <a:rPr lang="en-US" sz="1200" dirty="0" smtClean="0">
                <a:solidFill>
                  <a:prstClr val="black"/>
                </a:solidFill>
                <a:hlinkClick r:id="rId11"/>
              </a:rPr>
              <a:t>gemstones</a:t>
            </a:r>
            <a:r>
              <a:rPr lang="en-US" sz="1200" dirty="0" smtClean="0">
                <a:solidFill>
                  <a:prstClr val="black"/>
                </a:solidFill>
              </a:rPr>
              <a:t> such as topaz and beryl. The Ural region also is rich in chromium, </a:t>
            </a:r>
            <a:r>
              <a:rPr lang="en-US" sz="1200" dirty="0" smtClean="0">
                <a:solidFill>
                  <a:prstClr val="black"/>
                </a:solidFill>
                <a:hlinkClick r:id="rId12"/>
              </a:rPr>
              <a:t>copper</a:t>
            </a:r>
            <a:r>
              <a:rPr lang="en-US" sz="1200" dirty="0" smtClean="0">
                <a:solidFill>
                  <a:prstClr val="black"/>
                </a:solidFill>
              </a:rPr>
              <a:t>, </a:t>
            </a:r>
            <a:r>
              <a:rPr lang="en-US" sz="1200" dirty="0" smtClean="0">
                <a:solidFill>
                  <a:prstClr val="black"/>
                </a:solidFill>
                <a:hlinkClick r:id="rId13"/>
              </a:rPr>
              <a:t>zinc</a:t>
            </a:r>
            <a:r>
              <a:rPr lang="en-US" sz="1200" dirty="0" smtClean="0">
                <a:solidFill>
                  <a:prstClr val="black"/>
                </a:solidFill>
              </a:rPr>
              <a:t>, </a:t>
            </a:r>
            <a:r>
              <a:rPr lang="en-US" sz="1200" dirty="0" smtClean="0">
                <a:solidFill>
                  <a:prstClr val="black"/>
                </a:solidFill>
                <a:hlinkClick r:id="rId14"/>
              </a:rPr>
              <a:t>platinum</a:t>
            </a:r>
            <a:r>
              <a:rPr lang="en-US" sz="1200" dirty="0" smtClean="0">
                <a:solidFill>
                  <a:prstClr val="black"/>
                </a:solidFill>
              </a:rPr>
              <a:t>, silver and </a:t>
            </a:r>
            <a:r>
              <a:rPr lang="en-US" sz="1200" dirty="0" smtClean="0">
                <a:solidFill>
                  <a:prstClr val="black"/>
                </a:solidFill>
                <a:hlinkClick r:id="rId15"/>
              </a:rPr>
              <a:t>gold</a:t>
            </a:r>
            <a:r>
              <a:rPr lang="en-US" sz="1200" dirty="0" smtClean="0">
                <a:solidFill>
                  <a:prstClr val="black"/>
                </a:solidFill>
              </a:rPr>
              <a:t>. </a:t>
            </a:r>
            <a:endParaRPr lang="en-US" sz="1200" dirty="0">
              <a:solidFill>
                <a:prstClr val="black"/>
              </a:solidFill>
            </a:endParaRPr>
          </a:p>
        </p:txBody>
      </p:sp>
      <p:sp>
        <p:nvSpPr>
          <p:cNvPr id="14" name="TextBox 13"/>
          <p:cNvSpPr txBox="1"/>
          <p:nvPr/>
        </p:nvSpPr>
        <p:spPr>
          <a:xfrm>
            <a:off x="3048000" y="1600200"/>
            <a:ext cx="2133600" cy="738664"/>
          </a:xfrm>
          <a:prstGeom prst="rect">
            <a:avLst/>
          </a:prstGeom>
          <a:noFill/>
        </p:spPr>
        <p:txBody>
          <a:bodyPr wrap="square" rtlCol="0">
            <a:spAutoFit/>
          </a:bodyPr>
          <a:lstStyle/>
          <a:p>
            <a:r>
              <a:rPr lang="en-US" sz="1400" dirty="0" smtClean="0">
                <a:solidFill>
                  <a:prstClr val="black"/>
                </a:solidFill>
              </a:rPr>
              <a:t>Geologically the Urals are worn down stumps from an ancient mountain range</a:t>
            </a:r>
            <a:endParaRPr lang="en-US" sz="1400" dirty="0">
              <a:solidFill>
                <a:prstClr val="black"/>
              </a:solidFill>
            </a:endParaRPr>
          </a:p>
        </p:txBody>
      </p:sp>
      <p:pic>
        <p:nvPicPr>
          <p:cNvPr id="1036" name="Picture 12"/>
          <p:cNvPicPr>
            <a:picLocks noChangeAspect="1" noChangeArrowheads="1"/>
          </p:cNvPicPr>
          <p:nvPr/>
        </p:nvPicPr>
        <p:blipFill>
          <a:blip r:embed="rId16" cstate="print"/>
          <a:srcRect/>
          <a:stretch>
            <a:fillRect/>
          </a:stretch>
        </p:blipFill>
        <p:spPr bwMode="auto">
          <a:xfrm>
            <a:off x="6477000" y="1752600"/>
            <a:ext cx="2543175" cy="228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My Documents\My Pictures\mtn_geog\himalayas.jpg"/>
          <p:cNvPicPr>
            <a:picLocks noChangeAspect="1" noChangeArrowheads="1"/>
          </p:cNvPicPr>
          <p:nvPr/>
        </p:nvPicPr>
        <p:blipFill>
          <a:blip r:embed="rId2" cstate="print"/>
          <a:srcRect/>
          <a:stretch>
            <a:fillRect/>
          </a:stretch>
        </p:blipFill>
        <p:spPr bwMode="auto">
          <a:xfrm>
            <a:off x="2971800" y="838200"/>
            <a:ext cx="4364038" cy="3402012"/>
          </a:xfrm>
          <a:prstGeom prst="rect">
            <a:avLst/>
          </a:prstGeom>
          <a:noFill/>
        </p:spPr>
      </p:pic>
      <p:sp>
        <p:nvSpPr>
          <p:cNvPr id="2" name="Title 1"/>
          <p:cNvSpPr>
            <a:spLocks noGrp="1"/>
          </p:cNvSpPr>
          <p:nvPr>
            <p:ph type="title"/>
          </p:nvPr>
        </p:nvSpPr>
        <p:spPr>
          <a:xfrm>
            <a:off x="1219200" y="0"/>
            <a:ext cx="5867400" cy="1143000"/>
          </a:xfrm>
        </p:spPr>
        <p:txBody>
          <a:bodyPr/>
          <a:lstStyle/>
          <a:p>
            <a:r>
              <a:rPr lang="en-US" dirty="0" smtClean="0">
                <a:latin typeface="Algerian" pitchFamily="82" charset="0"/>
              </a:rPr>
              <a:t>The Himalayas</a:t>
            </a:r>
            <a:endParaRPr lang="en-US" dirty="0">
              <a:latin typeface="Algerian" pitchFamily="82" charset="0"/>
            </a:endParaRPr>
          </a:p>
        </p:txBody>
      </p:sp>
      <p:pic>
        <p:nvPicPr>
          <p:cNvPr id="5" name="Picture 2" descr="C:\My Documents\My Pictures\mtn_geog\fig10.gif"/>
          <p:cNvPicPr>
            <a:picLocks noChangeAspect="1" noChangeArrowheads="1"/>
          </p:cNvPicPr>
          <p:nvPr/>
        </p:nvPicPr>
        <p:blipFill>
          <a:blip r:embed="rId3" cstate="print"/>
          <a:srcRect/>
          <a:stretch>
            <a:fillRect/>
          </a:stretch>
        </p:blipFill>
        <p:spPr bwMode="auto">
          <a:xfrm>
            <a:off x="152400" y="4191000"/>
            <a:ext cx="2873375" cy="2133600"/>
          </a:xfrm>
          <a:prstGeom prst="rect">
            <a:avLst/>
          </a:prstGeom>
          <a:noFill/>
        </p:spPr>
      </p:pic>
      <p:sp>
        <p:nvSpPr>
          <p:cNvPr id="8" name="TextBox 7"/>
          <p:cNvSpPr txBox="1"/>
          <p:nvPr/>
        </p:nvSpPr>
        <p:spPr>
          <a:xfrm>
            <a:off x="457200" y="990600"/>
            <a:ext cx="2286000" cy="3139321"/>
          </a:xfrm>
          <a:prstGeom prst="rect">
            <a:avLst/>
          </a:prstGeom>
          <a:noFill/>
        </p:spPr>
        <p:txBody>
          <a:bodyPr wrap="square" rtlCol="0">
            <a:spAutoFit/>
          </a:bodyPr>
          <a:lstStyle/>
          <a:p>
            <a:r>
              <a:rPr lang="en-US" dirty="0" smtClean="0">
                <a:solidFill>
                  <a:prstClr val="black"/>
                </a:solidFill>
              </a:rPr>
              <a:t>The Himalayas are the world’s tallest mountains, towering more than five miles above sea level. Himalaya means “home of snow” because the tallest peaks of the Himalayas are always capped with snow. </a:t>
            </a:r>
            <a:endParaRPr lang="en-US" dirty="0">
              <a:solidFill>
                <a:prstClr val="black"/>
              </a:solidFill>
            </a:endParaRPr>
          </a:p>
        </p:txBody>
      </p:sp>
      <p:pic>
        <p:nvPicPr>
          <p:cNvPr id="3078" name="Picture 6"/>
          <p:cNvPicPr>
            <a:picLocks noChangeAspect="1" noChangeArrowheads="1"/>
          </p:cNvPicPr>
          <p:nvPr/>
        </p:nvPicPr>
        <p:blipFill>
          <a:blip r:embed="rId4" cstate="print"/>
          <a:srcRect/>
          <a:stretch>
            <a:fillRect/>
          </a:stretch>
        </p:blipFill>
        <p:spPr bwMode="auto">
          <a:xfrm>
            <a:off x="3810000" y="4648200"/>
            <a:ext cx="4419600" cy="1752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0" y="152400"/>
            <a:ext cx="5257800" cy="1143000"/>
          </a:xfrm>
        </p:spPr>
        <p:txBody>
          <a:bodyPr/>
          <a:lstStyle/>
          <a:p>
            <a:r>
              <a:rPr lang="en-US" dirty="0" smtClean="0">
                <a:hlinkClick r:id="rId2"/>
              </a:rPr>
              <a:t>Mt. Everest</a:t>
            </a:r>
            <a:endParaRPr lang="en-US" dirty="0"/>
          </a:p>
        </p:txBody>
      </p:sp>
      <p:pic>
        <p:nvPicPr>
          <p:cNvPr id="11267" name="Picture 3">
            <a:hlinkClick r:id="rId3"/>
          </p:cNvPr>
          <p:cNvPicPr>
            <a:picLocks noGrp="1" noChangeAspect="1" noChangeArrowheads="1"/>
          </p:cNvPicPr>
          <p:nvPr>
            <p:ph idx="1"/>
          </p:nvPr>
        </p:nvPicPr>
        <p:blipFill>
          <a:blip r:embed="rId4" cstate="print"/>
          <a:srcRect/>
          <a:stretch>
            <a:fillRect/>
          </a:stretch>
        </p:blipFill>
        <p:spPr bwMode="auto">
          <a:xfrm>
            <a:off x="609600" y="4267200"/>
            <a:ext cx="3200400" cy="2057400"/>
          </a:xfrm>
          <a:prstGeom prst="rect">
            <a:avLst/>
          </a:prstGeom>
          <a:noFill/>
          <a:ln w="9525">
            <a:noFill/>
            <a:miter lim="800000"/>
            <a:headEnd/>
            <a:tailEnd/>
          </a:ln>
          <a:effectLst/>
        </p:spPr>
      </p:pic>
      <p:pic>
        <p:nvPicPr>
          <p:cNvPr id="11268" name="Picture 4">
            <a:hlinkClick r:id="rId5"/>
          </p:cNvPr>
          <p:cNvPicPr>
            <a:picLocks noChangeAspect="1" noChangeArrowheads="1"/>
          </p:cNvPicPr>
          <p:nvPr/>
        </p:nvPicPr>
        <p:blipFill>
          <a:blip r:embed="rId6" cstate="print"/>
          <a:srcRect/>
          <a:stretch>
            <a:fillRect/>
          </a:stretch>
        </p:blipFill>
        <p:spPr bwMode="auto">
          <a:xfrm>
            <a:off x="0" y="0"/>
            <a:ext cx="3962400" cy="3505200"/>
          </a:xfrm>
          <a:prstGeom prst="rect">
            <a:avLst/>
          </a:prstGeom>
          <a:noFill/>
          <a:ln w="9525">
            <a:noFill/>
            <a:miter lim="800000"/>
            <a:headEnd/>
            <a:tailEnd/>
          </a:ln>
          <a:effectLst/>
        </p:spPr>
      </p:pic>
      <p:sp>
        <p:nvSpPr>
          <p:cNvPr id="8" name="TextBox 7"/>
          <p:cNvSpPr txBox="1"/>
          <p:nvPr/>
        </p:nvSpPr>
        <p:spPr>
          <a:xfrm>
            <a:off x="6553200" y="1143000"/>
            <a:ext cx="2362200" cy="923330"/>
          </a:xfrm>
          <a:prstGeom prst="rect">
            <a:avLst/>
          </a:prstGeom>
          <a:noFill/>
        </p:spPr>
        <p:txBody>
          <a:bodyPr wrap="square" rtlCol="0">
            <a:spAutoFit/>
          </a:bodyPr>
          <a:lstStyle/>
          <a:p>
            <a:r>
              <a:rPr lang="en-US" dirty="0" smtClean="0">
                <a:solidFill>
                  <a:prstClr val="black"/>
                </a:solidFill>
              </a:rPr>
              <a:t>Click this for a 360 view from top of Mt. Everest!!</a:t>
            </a:r>
            <a:endParaRPr lang="en-US" dirty="0">
              <a:solidFill>
                <a:prstClr val="black"/>
              </a:solidFill>
            </a:endParaRPr>
          </a:p>
        </p:txBody>
      </p:sp>
      <p:cxnSp>
        <p:nvCxnSpPr>
          <p:cNvPr id="10" name="Straight Arrow Connector 9"/>
          <p:cNvCxnSpPr/>
          <p:nvPr/>
        </p:nvCxnSpPr>
        <p:spPr>
          <a:xfrm rot="10800000">
            <a:off x="6172200" y="1143000"/>
            <a:ext cx="457200" cy="22860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191000" y="5334000"/>
            <a:ext cx="3124200" cy="646331"/>
          </a:xfrm>
          <a:prstGeom prst="rect">
            <a:avLst/>
          </a:prstGeom>
          <a:noFill/>
        </p:spPr>
        <p:txBody>
          <a:bodyPr wrap="square" rtlCol="0">
            <a:spAutoFit/>
          </a:bodyPr>
          <a:lstStyle/>
          <a:p>
            <a:r>
              <a:rPr lang="en-US" dirty="0" smtClean="0">
                <a:solidFill>
                  <a:prstClr val="black"/>
                </a:solidFill>
              </a:rPr>
              <a:t>Click here for a photo gallery of pictures of Mt. Everest</a:t>
            </a:r>
            <a:endParaRPr lang="en-US" dirty="0">
              <a:solidFill>
                <a:prstClr val="black"/>
              </a:solidFill>
            </a:endParaRPr>
          </a:p>
        </p:txBody>
      </p:sp>
      <p:cxnSp>
        <p:nvCxnSpPr>
          <p:cNvPr id="12" name="Straight Arrow Connector 11"/>
          <p:cNvCxnSpPr/>
          <p:nvPr/>
        </p:nvCxnSpPr>
        <p:spPr>
          <a:xfrm rot="10800000">
            <a:off x="3962400" y="5181600"/>
            <a:ext cx="457200" cy="22860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114800" y="2743200"/>
            <a:ext cx="1981200" cy="923330"/>
          </a:xfrm>
          <a:prstGeom prst="rect">
            <a:avLst/>
          </a:prstGeom>
          <a:noFill/>
        </p:spPr>
        <p:txBody>
          <a:bodyPr wrap="square" rtlCol="0">
            <a:spAutoFit/>
          </a:bodyPr>
          <a:lstStyle/>
          <a:p>
            <a:r>
              <a:rPr lang="en-US" dirty="0" smtClean="0">
                <a:solidFill>
                  <a:prstClr val="black"/>
                </a:solidFill>
              </a:rPr>
              <a:t>Click here for a video  of Mt. Everest</a:t>
            </a:r>
            <a:endParaRPr lang="en-US" dirty="0">
              <a:solidFill>
                <a:prstClr val="black"/>
              </a:solidFill>
            </a:endParaRPr>
          </a:p>
        </p:txBody>
      </p:sp>
      <p:cxnSp>
        <p:nvCxnSpPr>
          <p:cNvPr id="14" name="Straight Arrow Connector 13"/>
          <p:cNvCxnSpPr/>
          <p:nvPr/>
        </p:nvCxnSpPr>
        <p:spPr>
          <a:xfrm rot="10800000">
            <a:off x="4114800" y="2438400"/>
            <a:ext cx="457200" cy="22860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1269" name="Picture 5"/>
          <p:cNvPicPr>
            <a:picLocks noChangeAspect="1" noChangeArrowheads="1"/>
          </p:cNvPicPr>
          <p:nvPr/>
        </p:nvPicPr>
        <p:blipFill>
          <a:blip r:embed="rId7" cstate="print"/>
          <a:srcRect/>
          <a:stretch>
            <a:fillRect/>
          </a:stretch>
        </p:blipFill>
        <p:spPr bwMode="auto">
          <a:xfrm>
            <a:off x="5867400" y="2133600"/>
            <a:ext cx="28194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rPr>
              <a:t>Mt. Kosciuszko, Australia</a:t>
            </a:r>
            <a:endParaRPr lang="en-US" dirty="0"/>
          </a:p>
        </p:txBody>
      </p:sp>
      <p:sp>
        <p:nvSpPr>
          <p:cNvPr id="3" name="Content Placeholder 2"/>
          <p:cNvSpPr>
            <a:spLocks noGrp="1"/>
          </p:cNvSpPr>
          <p:nvPr>
            <p:ph idx="1"/>
          </p:nvPr>
        </p:nvSpPr>
        <p:spPr>
          <a:xfrm>
            <a:off x="457200" y="1600201"/>
            <a:ext cx="2743200" cy="2743200"/>
          </a:xfrm>
        </p:spPr>
        <p:txBody>
          <a:bodyPr>
            <a:normAutofit/>
          </a:bodyPr>
          <a:lstStyle/>
          <a:p>
            <a:r>
              <a:rPr lang="en-US" sz="1800" dirty="0" smtClean="0"/>
              <a:t>Mount Kosciuszko, the lowest of the </a:t>
            </a:r>
            <a:r>
              <a:rPr lang="en-US" sz="1800" dirty="0" smtClean="0">
                <a:hlinkClick r:id="rId3"/>
              </a:rPr>
              <a:t>Seven Summits</a:t>
            </a:r>
            <a:r>
              <a:rPr lang="en-US" sz="1800" dirty="0" smtClean="0"/>
              <a:t> or the seven highest points on the seven continents, is also the easiest to climb</a:t>
            </a:r>
            <a:r>
              <a:rPr lang="en-US" sz="2800" dirty="0" smtClean="0"/>
              <a:t>.</a:t>
            </a:r>
            <a:endParaRPr lang="en-US" sz="2800" dirty="0"/>
          </a:p>
        </p:txBody>
      </p:sp>
      <p:pic>
        <p:nvPicPr>
          <p:cNvPr id="12290" name="Picture 2"/>
          <p:cNvPicPr>
            <a:picLocks noChangeAspect="1" noChangeArrowheads="1"/>
          </p:cNvPicPr>
          <p:nvPr/>
        </p:nvPicPr>
        <p:blipFill>
          <a:blip r:embed="rId4" cstate="print"/>
          <a:srcRect/>
          <a:stretch>
            <a:fillRect/>
          </a:stretch>
        </p:blipFill>
        <p:spPr bwMode="auto">
          <a:xfrm>
            <a:off x="381000" y="4038600"/>
            <a:ext cx="3667125" cy="1247775"/>
          </a:xfrm>
          <a:prstGeom prst="rect">
            <a:avLst/>
          </a:prstGeom>
          <a:noFill/>
          <a:ln w="9525">
            <a:noFill/>
            <a:miter lim="800000"/>
            <a:headEnd/>
            <a:tailEnd/>
          </a:ln>
          <a:effectLst/>
        </p:spPr>
      </p:pic>
      <p:pic>
        <p:nvPicPr>
          <p:cNvPr id="12292" name="Picture 4"/>
          <p:cNvPicPr>
            <a:picLocks noChangeAspect="1" noChangeArrowheads="1"/>
          </p:cNvPicPr>
          <p:nvPr/>
        </p:nvPicPr>
        <p:blipFill>
          <a:blip r:embed="rId5" cstate="print"/>
          <a:srcRect/>
          <a:stretch>
            <a:fillRect/>
          </a:stretch>
        </p:blipFill>
        <p:spPr bwMode="auto">
          <a:xfrm>
            <a:off x="6096000" y="3048000"/>
            <a:ext cx="2819400" cy="2133600"/>
          </a:xfrm>
          <a:prstGeom prst="rect">
            <a:avLst/>
          </a:prstGeom>
          <a:noFill/>
          <a:ln w="9525">
            <a:noFill/>
            <a:miter lim="800000"/>
            <a:headEnd/>
            <a:tailEnd/>
          </a:ln>
          <a:effectLst/>
        </p:spPr>
      </p:pic>
      <p:pic>
        <p:nvPicPr>
          <p:cNvPr id="12293" name="Picture 5"/>
          <p:cNvPicPr>
            <a:picLocks noChangeAspect="1" noChangeArrowheads="1"/>
          </p:cNvPicPr>
          <p:nvPr/>
        </p:nvPicPr>
        <p:blipFill>
          <a:blip r:embed="rId6" cstate="print"/>
          <a:srcRect/>
          <a:stretch>
            <a:fillRect/>
          </a:stretch>
        </p:blipFill>
        <p:spPr bwMode="auto">
          <a:xfrm>
            <a:off x="3657600" y="1371600"/>
            <a:ext cx="3200400" cy="2438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My Documents\My Pictures\mtn_geog\alps.jpg"/>
          <p:cNvPicPr>
            <a:picLocks noGrp="1" noChangeAspect="1" noChangeArrowheads="1"/>
          </p:cNvPicPr>
          <p:nvPr>
            <p:ph idx="1"/>
          </p:nvPr>
        </p:nvPicPr>
        <p:blipFill>
          <a:blip r:embed="rId2" cstate="print"/>
          <a:srcRect/>
          <a:stretch>
            <a:fillRect/>
          </a:stretch>
        </p:blipFill>
        <p:spPr bwMode="auto">
          <a:xfrm>
            <a:off x="3124200" y="152400"/>
            <a:ext cx="6019800" cy="4038600"/>
          </a:xfrm>
          <a:prstGeom prst="rect">
            <a:avLst/>
          </a:prstGeom>
          <a:noFill/>
        </p:spPr>
      </p:pic>
      <p:sp>
        <p:nvSpPr>
          <p:cNvPr id="2" name="Title 1"/>
          <p:cNvSpPr>
            <a:spLocks noGrp="1"/>
          </p:cNvSpPr>
          <p:nvPr>
            <p:ph type="title"/>
          </p:nvPr>
        </p:nvSpPr>
        <p:spPr>
          <a:xfrm>
            <a:off x="5486400" y="0"/>
            <a:ext cx="3886200" cy="1143000"/>
          </a:xfrm>
        </p:spPr>
        <p:txBody>
          <a:bodyPr/>
          <a:lstStyle/>
          <a:p>
            <a:r>
              <a:rPr lang="en-US" dirty="0" smtClean="0">
                <a:solidFill>
                  <a:schemeClr val="bg1"/>
                </a:solidFill>
              </a:rPr>
              <a:t>The Alps</a:t>
            </a:r>
            <a:endParaRPr lang="en-US" dirty="0">
              <a:solidFill>
                <a:schemeClr val="bg1"/>
              </a:solidFill>
            </a:endParaRPr>
          </a:p>
        </p:txBody>
      </p:sp>
      <p:pic>
        <p:nvPicPr>
          <p:cNvPr id="5122" name="Picture 2"/>
          <p:cNvPicPr>
            <a:picLocks noChangeAspect="1" noChangeArrowheads="1"/>
          </p:cNvPicPr>
          <p:nvPr/>
        </p:nvPicPr>
        <p:blipFill>
          <a:blip r:embed="rId3" cstate="print"/>
          <a:srcRect/>
          <a:stretch>
            <a:fillRect/>
          </a:stretch>
        </p:blipFill>
        <p:spPr bwMode="auto">
          <a:xfrm>
            <a:off x="533400" y="4191000"/>
            <a:ext cx="1847850" cy="2476500"/>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228600" y="228600"/>
            <a:ext cx="2381250" cy="3171825"/>
          </a:xfrm>
          <a:prstGeom prst="rect">
            <a:avLst/>
          </a:prstGeom>
          <a:noFill/>
          <a:ln w="9525">
            <a:noFill/>
            <a:miter lim="800000"/>
            <a:headEnd/>
            <a:tailEnd/>
          </a:ln>
          <a:effectLst/>
        </p:spPr>
      </p:pic>
      <p:sp>
        <p:nvSpPr>
          <p:cNvPr id="7" name="TextBox 6"/>
          <p:cNvSpPr txBox="1"/>
          <p:nvPr/>
        </p:nvSpPr>
        <p:spPr>
          <a:xfrm>
            <a:off x="1600200" y="381000"/>
            <a:ext cx="2057400" cy="381000"/>
          </a:xfrm>
          <a:prstGeom prst="rect">
            <a:avLst/>
          </a:prstGeom>
          <a:noFill/>
        </p:spPr>
        <p:txBody>
          <a:bodyPr wrap="square" rtlCol="0">
            <a:spAutoFit/>
          </a:bodyPr>
          <a:lstStyle/>
          <a:p>
            <a:r>
              <a:rPr lang="en-US" dirty="0" smtClean="0">
                <a:solidFill>
                  <a:prstClr val="black"/>
                </a:solidFill>
              </a:rPr>
              <a:t>The Matterhorn</a:t>
            </a:r>
            <a:endParaRPr lang="en-US" dirty="0">
              <a:solidFill>
                <a:prstClr val="black"/>
              </a:solidFill>
            </a:endParaRPr>
          </a:p>
        </p:txBody>
      </p:sp>
      <p:cxnSp>
        <p:nvCxnSpPr>
          <p:cNvPr id="9" name="Straight Arrow Connector 8"/>
          <p:cNvCxnSpPr/>
          <p:nvPr/>
        </p:nvCxnSpPr>
        <p:spPr>
          <a:xfrm rot="5400000">
            <a:off x="1485900" y="723900"/>
            <a:ext cx="304800" cy="2286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a:blip r:embed="rId5" cstate="print"/>
          <a:srcRect/>
          <a:stretch>
            <a:fillRect/>
          </a:stretch>
        </p:blipFill>
        <p:spPr bwMode="auto">
          <a:xfrm>
            <a:off x="2667000" y="4191000"/>
            <a:ext cx="6477000" cy="2514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Atlas Mountains</a:t>
            </a:r>
            <a:endParaRPr 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990600" y="2057400"/>
            <a:ext cx="2019300" cy="226695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5867400" y="1752600"/>
            <a:ext cx="2486025" cy="1838325"/>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3581400" y="3886200"/>
            <a:ext cx="5029200" cy="2743200"/>
          </a:xfrm>
          <a:prstGeom prst="rect">
            <a:avLst/>
          </a:prstGeom>
          <a:noFill/>
          <a:ln w="9525">
            <a:noFill/>
            <a:miter lim="800000"/>
            <a:headEnd/>
            <a:tailEnd/>
          </a:ln>
          <a:effectLst/>
        </p:spPr>
      </p:pic>
      <p:pic>
        <p:nvPicPr>
          <p:cNvPr id="4101" name="Picture 5"/>
          <p:cNvPicPr>
            <a:picLocks noChangeAspect="1" noChangeArrowheads="1"/>
          </p:cNvPicPr>
          <p:nvPr/>
        </p:nvPicPr>
        <p:blipFill>
          <a:blip r:embed="rId5" cstate="print"/>
          <a:srcRect/>
          <a:stretch>
            <a:fillRect/>
          </a:stretch>
        </p:blipFill>
        <p:spPr bwMode="auto">
          <a:xfrm>
            <a:off x="2895600" y="1295400"/>
            <a:ext cx="3095625" cy="1476375"/>
          </a:xfrm>
          <a:prstGeom prst="rect">
            <a:avLst/>
          </a:prstGeom>
          <a:noFill/>
          <a:ln w="9525">
            <a:noFill/>
            <a:miter lim="800000"/>
            <a:headEnd/>
            <a:tailEnd/>
          </a:ln>
          <a:effectLst/>
        </p:spPr>
      </p:pic>
      <p:pic>
        <p:nvPicPr>
          <p:cNvPr id="4102" name="Picture 6"/>
          <p:cNvPicPr>
            <a:picLocks noChangeAspect="1" noChangeArrowheads="1"/>
          </p:cNvPicPr>
          <p:nvPr/>
        </p:nvPicPr>
        <p:blipFill>
          <a:blip r:embed="rId6" cstate="print"/>
          <a:srcRect/>
          <a:stretch>
            <a:fillRect/>
          </a:stretch>
        </p:blipFill>
        <p:spPr bwMode="auto">
          <a:xfrm>
            <a:off x="609600" y="4572000"/>
            <a:ext cx="2619375" cy="1743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1143000"/>
          </a:xfrm>
        </p:spPr>
        <p:txBody>
          <a:bodyPr/>
          <a:lstStyle/>
          <a:p>
            <a:r>
              <a:rPr lang="en-US" dirty="0" smtClean="0"/>
              <a:t>Mt. Kilimanjaro</a:t>
            </a:r>
            <a:endParaRPr lang="en-US" dirty="0"/>
          </a:p>
        </p:txBody>
      </p:sp>
      <p:pic>
        <p:nvPicPr>
          <p:cNvPr id="2051" name="Picture 3"/>
          <p:cNvPicPr>
            <a:picLocks noGrp="1" noChangeAspect="1" noChangeArrowheads="1"/>
          </p:cNvPicPr>
          <p:nvPr>
            <p:ph idx="1"/>
          </p:nvPr>
        </p:nvPicPr>
        <p:blipFill>
          <a:blip r:embed="rId2" cstate="print"/>
          <a:srcRect/>
          <a:stretch>
            <a:fillRect/>
          </a:stretch>
        </p:blipFill>
        <p:spPr bwMode="auto">
          <a:xfrm>
            <a:off x="533400" y="1295400"/>
            <a:ext cx="3910012" cy="2420144"/>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print"/>
          <a:srcRect/>
          <a:stretch>
            <a:fillRect/>
          </a:stretch>
        </p:blipFill>
        <p:spPr bwMode="auto">
          <a:xfrm>
            <a:off x="0" y="3962400"/>
            <a:ext cx="3581400" cy="2719388"/>
          </a:xfrm>
          <a:prstGeom prst="rect">
            <a:avLst/>
          </a:prstGeom>
          <a:noFill/>
          <a:ln w="9525">
            <a:noFill/>
            <a:miter lim="800000"/>
            <a:headEnd/>
            <a:tailEnd/>
          </a:ln>
          <a:effectLst/>
        </p:spPr>
      </p:pic>
      <p:sp>
        <p:nvSpPr>
          <p:cNvPr id="11" name="TextBox 10"/>
          <p:cNvSpPr txBox="1"/>
          <p:nvPr/>
        </p:nvSpPr>
        <p:spPr>
          <a:xfrm>
            <a:off x="4572000" y="4343400"/>
            <a:ext cx="3505200" cy="1754326"/>
          </a:xfrm>
          <a:prstGeom prst="rect">
            <a:avLst/>
          </a:prstGeom>
          <a:noFill/>
        </p:spPr>
        <p:txBody>
          <a:bodyPr wrap="square" rtlCol="0">
            <a:spAutoFit/>
          </a:bodyPr>
          <a:lstStyle/>
          <a:p>
            <a:r>
              <a:rPr lang="en-US" dirty="0" smtClean="0">
                <a:solidFill>
                  <a:prstClr val="black"/>
                </a:solidFill>
              </a:rPr>
              <a:t>Kilimanjaro is the tallest mountain in Africa and </a:t>
            </a:r>
            <a:r>
              <a:rPr lang="en-US" b="1" dirty="0" smtClean="0">
                <a:solidFill>
                  <a:prstClr val="black"/>
                </a:solidFill>
              </a:rPr>
              <a:t>the world’s highest free-standing mountain at 19,340</a:t>
            </a:r>
            <a:r>
              <a:rPr lang="en-US" dirty="0" smtClean="0">
                <a:solidFill>
                  <a:prstClr val="black"/>
                </a:solidFill>
              </a:rPr>
              <a:t>. It lies 205 miles south of the equator and stands on Tanzania’s northern border with Kenya. </a:t>
            </a:r>
            <a:endParaRPr lang="en-US" dirty="0">
              <a:solidFill>
                <a:prstClr val="black"/>
              </a:solidFill>
            </a:endParaRPr>
          </a:p>
        </p:txBody>
      </p:sp>
      <p:pic>
        <p:nvPicPr>
          <p:cNvPr id="2053" name="Picture 5"/>
          <p:cNvPicPr>
            <a:picLocks noChangeAspect="1" noChangeArrowheads="1"/>
          </p:cNvPicPr>
          <p:nvPr/>
        </p:nvPicPr>
        <p:blipFill>
          <a:blip r:embed="rId4" cstate="print"/>
          <a:srcRect/>
          <a:stretch>
            <a:fillRect/>
          </a:stretch>
        </p:blipFill>
        <p:spPr bwMode="auto">
          <a:xfrm>
            <a:off x="4857750" y="0"/>
            <a:ext cx="4286250" cy="2952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2" cstate="print"/>
          <a:srcRect/>
          <a:stretch>
            <a:fillRect/>
          </a:stretch>
        </p:blipFill>
        <p:spPr bwMode="auto">
          <a:xfrm>
            <a:off x="4191000" y="3048000"/>
            <a:ext cx="4953000" cy="2971800"/>
          </a:xfrm>
          <a:prstGeom prst="rect">
            <a:avLst/>
          </a:prstGeom>
          <a:noFill/>
          <a:ln w="9525">
            <a:noFill/>
            <a:miter lim="800000"/>
            <a:headEnd/>
            <a:tailEnd/>
          </a:ln>
          <a:effectLst/>
        </p:spPr>
      </p:pic>
      <p:pic>
        <p:nvPicPr>
          <p:cNvPr id="10243" name="Picture 3"/>
          <p:cNvPicPr>
            <a:picLocks noChangeAspect="1" noChangeArrowheads="1"/>
          </p:cNvPicPr>
          <p:nvPr/>
        </p:nvPicPr>
        <p:blipFill>
          <a:blip r:embed="rId3" cstate="print"/>
          <a:srcRect/>
          <a:stretch>
            <a:fillRect/>
          </a:stretch>
        </p:blipFill>
        <p:spPr bwMode="auto">
          <a:xfrm>
            <a:off x="4572000" y="228600"/>
            <a:ext cx="4410075" cy="2819400"/>
          </a:xfrm>
          <a:prstGeom prst="rect">
            <a:avLst/>
          </a:prstGeom>
          <a:noFill/>
          <a:ln w="9525">
            <a:noFill/>
            <a:miter lim="800000"/>
            <a:headEnd/>
            <a:tailEnd/>
          </a:ln>
          <a:effectLst/>
        </p:spPr>
      </p:pic>
      <p:sp>
        <p:nvSpPr>
          <p:cNvPr id="2" name="Title 1"/>
          <p:cNvSpPr>
            <a:spLocks noGrp="1"/>
          </p:cNvSpPr>
          <p:nvPr>
            <p:ph type="title"/>
          </p:nvPr>
        </p:nvSpPr>
        <p:spPr>
          <a:xfrm>
            <a:off x="152400" y="228600"/>
            <a:ext cx="4495800" cy="1143000"/>
          </a:xfrm>
        </p:spPr>
        <p:txBody>
          <a:bodyPr>
            <a:normAutofit fontScale="90000"/>
          </a:bodyPr>
          <a:lstStyle/>
          <a:p>
            <a:r>
              <a:rPr lang="en-US" dirty="0" smtClean="0">
                <a:latin typeface="Algerian" pitchFamily="82" charset="0"/>
              </a:rPr>
              <a:t>The Caucasus Mountains</a:t>
            </a:r>
            <a:endParaRPr lang="en-US" dirty="0">
              <a:latin typeface="Algerian" pitchFamily="82" charset="0"/>
            </a:endParaRPr>
          </a:p>
        </p:txBody>
      </p:sp>
      <p:pic>
        <p:nvPicPr>
          <p:cNvPr id="10242" name="Picture 2"/>
          <p:cNvPicPr>
            <a:picLocks noGrp="1" noChangeAspect="1" noChangeArrowheads="1"/>
          </p:cNvPicPr>
          <p:nvPr>
            <p:ph idx="1"/>
          </p:nvPr>
        </p:nvPicPr>
        <p:blipFill>
          <a:blip r:embed="rId4" cstate="print"/>
          <a:srcRect/>
          <a:stretch>
            <a:fillRect/>
          </a:stretch>
        </p:blipFill>
        <p:spPr bwMode="auto">
          <a:xfrm>
            <a:off x="2743200" y="1752600"/>
            <a:ext cx="2743200" cy="1666875"/>
          </a:xfrm>
          <a:prstGeom prst="rect">
            <a:avLst/>
          </a:prstGeom>
          <a:noFill/>
          <a:ln w="9525">
            <a:noFill/>
            <a:miter lim="800000"/>
            <a:headEnd/>
            <a:tailEnd/>
          </a:ln>
          <a:effectLst/>
        </p:spPr>
      </p:pic>
      <p:sp>
        <p:nvSpPr>
          <p:cNvPr id="6" name="TextBox 5"/>
          <p:cNvSpPr txBox="1"/>
          <p:nvPr/>
        </p:nvSpPr>
        <p:spPr>
          <a:xfrm>
            <a:off x="228600" y="5791200"/>
            <a:ext cx="3962400" cy="923330"/>
          </a:xfrm>
          <a:prstGeom prst="rect">
            <a:avLst/>
          </a:prstGeom>
          <a:noFill/>
        </p:spPr>
        <p:txBody>
          <a:bodyPr wrap="square" rtlCol="0">
            <a:spAutoFit/>
          </a:bodyPr>
          <a:lstStyle/>
          <a:p>
            <a:r>
              <a:rPr lang="en-US" dirty="0" smtClean="0">
                <a:solidFill>
                  <a:prstClr val="black"/>
                </a:solidFill>
              </a:rPr>
              <a:t>Mt. Elbrus is another one of the 7 summits of the world and stands at 18,510 feet.</a:t>
            </a:r>
            <a:endParaRPr lang="en-US" dirty="0">
              <a:solidFill>
                <a:prstClr val="black"/>
              </a:solidFill>
            </a:endParaRPr>
          </a:p>
        </p:txBody>
      </p:sp>
      <p:pic>
        <p:nvPicPr>
          <p:cNvPr id="10244" name="Picture 4"/>
          <p:cNvPicPr>
            <a:picLocks noChangeAspect="1" noChangeArrowheads="1"/>
          </p:cNvPicPr>
          <p:nvPr/>
        </p:nvPicPr>
        <p:blipFill>
          <a:blip r:embed="rId5" cstate="print"/>
          <a:srcRect/>
          <a:stretch>
            <a:fillRect/>
          </a:stretch>
        </p:blipFill>
        <p:spPr bwMode="auto">
          <a:xfrm>
            <a:off x="152400" y="3352800"/>
            <a:ext cx="3505200" cy="2505075"/>
          </a:xfrm>
          <a:prstGeom prst="rect">
            <a:avLst/>
          </a:prstGeom>
          <a:noFill/>
          <a:ln w="9525">
            <a:noFill/>
            <a:miter lim="800000"/>
            <a:headEnd/>
            <a:tailEnd/>
          </a:ln>
          <a:effectLst/>
        </p:spPr>
      </p:pic>
      <p:sp>
        <p:nvSpPr>
          <p:cNvPr id="9" name="TextBox 8"/>
          <p:cNvSpPr txBox="1"/>
          <p:nvPr/>
        </p:nvSpPr>
        <p:spPr>
          <a:xfrm>
            <a:off x="0" y="1447800"/>
            <a:ext cx="3200400" cy="1477328"/>
          </a:xfrm>
          <a:prstGeom prst="rect">
            <a:avLst/>
          </a:prstGeom>
          <a:noFill/>
        </p:spPr>
        <p:txBody>
          <a:bodyPr wrap="square" rtlCol="0">
            <a:spAutoFit/>
          </a:bodyPr>
          <a:lstStyle/>
          <a:p>
            <a:r>
              <a:rPr lang="en-US" dirty="0" smtClean="0">
                <a:solidFill>
                  <a:prstClr val="black"/>
                </a:solidFill>
              </a:rPr>
              <a:t>The </a:t>
            </a:r>
            <a:r>
              <a:rPr lang="en-US" b="1" dirty="0" smtClean="0">
                <a:solidFill>
                  <a:prstClr val="black"/>
                </a:solidFill>
              </a:rPr>
              <a:t>Caucasus Mountains</a:t>
            </a:r>
            <a:r>
              <a:rPr lang="en-US" dirty="0" smtClean="0">
                <a:solidFill>
                  <a:prstClr val="black"/>
                </a:solidFill>
              </a:rPr>
              <a:t> are a </a:t>
            </a:r>
            <a:r>
              <a:rPr lang="en-US" dirty="0" smtClean="0">
                <a:solidFill>
                  <a:prstClr val="black"/>
                </a:solidFill>
                <a:hlinkClick r:id="rId6" tooltip="Mountain range"/>
              </a:rPr>
              <a:t>mountain system</a:t>
            </a:r>
            <a:r>
              <a:rPr lang="en-US" dirty="0" smtClean="0">
                <a:solidFill>
                  <a:prstClr val="black"/>
                </a:solidFill>
              </a:rPr>
              <a:t> in </a:t>
            </a:r>
            <a:r>
              <a:rPr lang="en-US" dirty="0" smtClean="0">
                <a:solidFill>
                  <a:prstClr val="black"/>
                </a:solidFill>
                <a:hlinkClick r:id="rId7" tooltip="Eurasia"/>
              </a:rPr>
              <a:t>Eurasia</a:t>
            </a:r>
            <a:r>
              <a:rPr lang="en-US" dirty="0" smtClean="0">
                <a:solidFill>
                  <a:prstClr val="black"/>
                </a:solidFill>
              </a:rPr>
              <a:t> between the </a:t>
            </a:r>
            <a:r>
              <a:rPr lang="en-US" dirty="0" smtClean="0">
                <a:solidFill>
                  <a:prstClr val="black"/>
                </a:solidFill>
                <a:hlinkClick r:id="rId8" tooltip="Black Sea"/>
              </a:rPr>
              <a:t>Black</a:t>
            </a:r>
            <a:r>
              <a:rPr lang="en-US" dirty="0" smtClean="0">
                <a:solidFill>
                  <a:prstClr val="black"/>
                </a:solidFill>
              </a:rPr>
              <a:t> and the </a:t>
            </a:r>
            <a:r>
              <a:rPr lang="en-US" dirty="0" smtClean="0">
                <a:solidFill>
                  <a:prstClr val="black"/>
                </a:solidFill>
                <a:hlinkClick r:id="rId9" tooltip="Caspian Sea"/>
              </a:rPr>
              <a:t>Caspian</a:t>
            </a:r>
            <a:r>
              <a:rPr lang="en-US" dirty="0" smtClean="0">
                <a:solidFill>
                  <a:prstClr val="black"/>
                </a:solidFill>
              </a:rPr>
              <a:t> </a:t>
            </a:r>
            <a:r>
              <a:rPr lang="en-US" dirty="0" smtClean="0">
                <a:solidFill>
                  <a:prstClr val="black"/>
                </a:solidFill>
                <a:hlinkClick r:id="rId10" tooltip="Sea"/>
              </a:rPr>
              <a:t>sea</a:t>
            </a:r>
            <a:r>
              <a:rPr lang="en-US" dirty="0" smtClean="0">
                <a:solidFill>
                  <a:prstClr val="black"/>
                </a:solidFill>
              </a:rPr>
              <a:t> in the </a:t>
            </a:r>
            <a:r>
              <a:rPr lang="en-US" dirty="0" smtClean="0">
                <a:solidFill>
                  <a:prstClr val="black"/>
                </a:solidFill>
                <a:hlinkClick r:id="rId11" tooltip="Caucasus"/>
              </a:rPr>
              <a:t>Caucasus</a:t>
            </a:r>
            <a:r>
              <a:rPr lang="en-US" dirty="0" smtClean="0">
                <a:solidFill>
                  <a:prstClr val="black"/>
                </a:solidFill>
              </a:rPr>
              <a:t> region.</a:t>
            </a:r>
            <a:endParaRPr lang="en-US" dirty="0">
              <a:solidFill>
                <a:prstClr val="black"/>
              </a:solidFill>
            </a:endParaRPr>
          </a:p>
        </p:txBody>
      </p:sp>
      <p:sp>
        <p:nvSpPr>
          <p:cNvPr id="10" name="TextBox 9"/>
          <p:cNvSpPr txBox="1"/>
          <p:nvPr/>
        </p:nvSpPr>
        <p:spPr>
          <a:xfrm>
            <a:off x="4419600" y="6019800"/>
            <a:ext cx="4572000" cy="646331"/>
          </a:xfrm>
          <a:prstGeom prst="rect">
            <a:avLst/>
          </a:prstGeom>
          <a:noFill/>
        </p:spPr>
        <p:txBody>
          <a:bodyPr wrap="square" rtlCol="0">
            <a:spAutoFit/>
          </a:bodyPr>
          <a:lstStyle/>
          <a:p>
            <a:r>
              <a:rPr lang="en-US" dirty="0" smtClean="0">
                <a:solidFill>
                  <a:srgbClr val="1F497D">
                    <a:lumMod val="75000"/>
                  </a:srgbClr>
                </a:solidFill>
              </a:rPr>
              <a:t>View of the Caucasus Mountains in </a:t>
            </a:r>
            <a:r>
              <a:rPr lang="en-US" dirty="0" err="1" smtClean="0">
                <a:solidFill>
                  <a:srgbClr val="1F497D">
                    <a:lumMod val="75000"/>
                  </a:srgbClr>
                </a:solidFill>
                <a:hlinkClick r:id="rId12" tooltip="Svaneti"/>
              </a:rPr>
              <a:t>Svaneti</a:t>
            </a:r>
            <a:r>
              <a:rPr lang="en-US" dirty="0" smtClean="0">
                <a:solidFill>
                  <a:srgbClr val="1F497D">
                    <a:lumMod val="75000"/>
                  </a:srgbClr>
                </a:solidFill>
              </a:rPr>
              <a:t>, </a:t>
            </a:r>
            <a:r>
              <a:rPr lang="en-US" dirty="0" smtClean="0">
                <a:solidFill>
                  <a:srgbClr val="1F497D">
                    <a:lumMod val="75000"/>
                  </a:srgbClr>
                </a:solidFill>
                <a:hlinkClick r:id="rId13" tooltip="Georgia (country)"/>
              </a:rPr>
              <a:t>Georgia</a:t>
            </a:r>
            <a:endParaRPr lang="en-US" dirty="0">
              <a:solidFill>
                <a:srgbClr val="1F497D">
                  <a:lumMod val="75000"/>
                </a:srgbClr>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5029200" cy="1143000"/>
          </a:xfrm>
        </p:spPr>
        <p:txBody>
          <a:bodyPr>
            <a:normAutofit fontScale="90000"/>
          </a:bodyPr>
          <a:lstStyle/>
          <a:p>
            <a:r>
              <a:rPr lang="en-US" dirty="0" smtClean="0"/>
              <a:t>The Andes Mountains</a:t>
            </a:r>
            <a:endParaRPr lang="en-US" dirty="0"/>
          </a:p>
        </p:txBody>
      </p:sp>
      <p:pic>
        <p:nvPicPr>
          <p:cNvPr id="4" name="Picture 2" descr="C:\My Documents\My Pictures\mtn_geog\fig6.gif"/>
          <p:cNvPicPr>
            <a:picLocks noGrp="1" noChangeAspect="1" noChangeArrowheads="1"/>
          </p:cNvPicPr>
          <p:nvPr>
            <p:ph idx="1"/>
          </p:nvPr>
        </p:nvPicPr>
        <p:blipFill>
          <a:blip r:embed="rId2" cstate="print"/>
          <a:srcRect/>
          <a:stretch>
            <a:fillRect/>
          </a:stretch>
        </p:blipFill>
        <p:spPr bwMode="auto">
          <a:xfrm>
            <a:off x="381000" y="1143000"/>
            <a:ext cx="4705350" cy="2781300"/>
          </a:xfrm>
          <a:prstGeom prst="rect">
            <a:avLst/>
          </a:prstGeom>
          <a:noFill/>
        </p:spPr>
      </p:pic>
      <p:sp>
        <p:nvSpPr>
          <p:cNvPr id="5" name="TextBox 4"/>
          <p:cNvSpPr txBox="1"/>
          <p:nvPr/>
        </p:nvSpPr>
        <p:spPr>
          <a:xfrm>
            <a:off x="533400" y="4114800"/>
            <a:ext cx="3962400" cy="646331"/>
          </a:xfrm>
          <a:prstGeom prst="rect">
            <a:avLst/>
          </a:prstGeom>
          <a:noFill/>
        </p:spPr>
        <p:txBody>
          <a:bodyPr wrap="square" rtlCol="0">
            <a:spAutoFit/>
          </a:bodyPr>
          <a:lstStyle/>
          <a:p>
            <a:r>
              <a:rPr lang="en-US" dirty="0" smtClean="0">
                <a:solidFill>
                  <a:prstClr val="black"/>
                </a:solidFill>
              </a:rPr>
              <a:t>NAZCA-SOUTH AMERICAN PLATE COLLISON</a:t>
            </a:r>
            <a:endParaRPr lang="en-US" dirty="0">
              <a:solidFill>
                <a:prstClr val="black"/>
              </a:solidFill>
            </a:endParaRPr>
          </a:p>
        </p:txBody>
      </p:sp>
      <p:pic>
        <p:nvPicPr>
          <p:cNvPr id="7170" name="Picture 2"/>
          <p:cNvPicPr>
            <a:picLocks noChangeAspect="1" noChangeArrowheads="1"/>
          </p:cNvPicPr>
          <p:nvPr/>
        </p:nvPicPr>
        <p:blipFill>
          <a:blip r:embed="rId3" cstate="print"/>
          <a:srcRect/>
          <a:stretch>
            <a:fillRect/>
          </a:stretch>
        </p:blipFill>
        <p:spPr bwMode="auto">
          <a:xfrm>
            <a:off x="7924800" y="0"/>
            <a:ext cx="1066800" cy="1485900"/>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cstate="print"/>
          <a:srcRect/>
          <a:stretch>
            <a:fillRect/>
          </a:stretch>
        </p:blipFill>
        <p:spPr bwMode="auto">
          <a:xfrm>
            <a:off x="5334000" y="0"/>
            <a:ext cx="2466975" cy="1847850"/>
          </a:xfrm>
          <a:prstGeom prst="rect">
            <a:avLst/>
          </a:prstGeom>
          <a:noFill/>
          <a:ln w="9525">
            <a:noFill/>
            <a:miter lim="800000"/>
            <a:headEnd/>
            <a:tailEnd/>
          </a:ln>
          <a:effectLst/>
        </p:spPr>
      </p:pic>
      <p:pic>
        <p:nvPicPr>
          <p:cNvPr id="7172" name="Picture 4"/>
          <p:cNvPicPr>
            <a:picLocks noChangeAspect="1" noChangeArrowheads="1"/>
          </p:cNvPicPr>
          <p:nvPr/>
        </p:nvPicPr>
        <p:blipFill>
          <a:blip r:embed="rId5" cstate="print"/>
          <a:srcRect/>
          <a:stretch>
            <a:fillRect/>
          </a:stretch>
        </p:blipFill>
        <p:spPr bwMode="auto">
          <a:xfrm>
            <a:off x="5181600" y="1524000"/>
            <a:ext cx="3962400" cy="2838450"/>
          </a:xfrm>
          <a:prstGeom prst="rect">
            <a:avLst/>
          </a:prstGeom>
          <a:noFill/>
          <a:ln w="9525">
            <a:noFill/>
            <a:miter lim="800000"/>
            <a:headEnd/>
            <a:tailEnd/>
          </a:ln>
          <a:effectLst/>
        </p:spPr>
      </p:pic>
      <p:sp>
        <p:nvSpPr>
          <p:cNvPr id="9" name="Rectangle 8"/>
          <p:cNvSpPr/>
          <p:nvPr/>
        </p:nvSpPr>
        <p:spPr>
          <a:xfrm>
            <a:off x="5268324" y="3657600"/>
            <a:ext cx="3875676" cy="707886"/>
          </a:xfrm>
          <a:prstGeom prst="rect">
            <a:avLst/>
          </a:prstGeom>
          <a:noFill/>
        </p:spPr>
        <p:txBody>
          <a:bodyPr wrap="none" lIns="91440" tIns="45720" rIns="91440" bIns="45720">
            <a:spAutoFit/>
          </a:bodyPr>
          <a:lstStyle/>
          <a:p>
            <a:pPr algn="ctr"/>
            <a:r>
              <a:rPr lang="en-US" sz="4000" b="1" spc="300" dirty="0" smtClean="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rPr>
              <a:t>Mt. Aconcagua</a:t>
            </a:r>
            <a:endParaRPr lang="en-US" sz="4000" b="1" spc="300" dirty="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endParaRPr>
          </a:p>
        </p:txBody>
      </p:sp>
      <p:sp>
        <p:nvSpPr>
          <p:cNvPr id="10" name="Rectangle 9"/>
          <p:cNvSpPr/>
          <p:nvPr/>
        </p:nvSpPr>
        <p:spPr>
          <a:xfrm>
            <a:off x="5334000" y="4343400"/>
            <a:ext cx="3810000" cy="1877437"/>
          </a:xfrm>
          <a:prstGeom prst="rect">
            <a:avLst/>
          </a:prstGeom>
        </p:spPr>
        <p:txBody>
          <a:bodyPr wrap="square">
            <a:spAutoFit/>
          </a:bodyPr>
          <a:lstStyle/>
          <a:p>
            <a:r>
              <a:rPr lang="en-US" sz="1200" b="1" dirty="0">
                <a:solidFill>
                  <a:prstClr val="black"/>
                </a:solidFill>
              </a:rPr>
              <a:t>Mount Aconcagua is the highest mountain in both the Western and Southern hemispheres, in fact, in the world outside of the Himalayas!</a:t>
            </a:r>
            <a:r>
              <a:rPr lang="en-US" b="1" dirty="0">
                <a:solidFill>
                  <a:prstClr val="black"/>
                </a:solidFill>
              </a:rPr>
              <a:t> </a:t>
            </a:r>
            <a:r>
              <a:rPr lang="en-US" sz="1400" dirty="0">
                <a:solidFill>
                  <a:prstClr val="black"/>
                </a:solidFill>
              </a:rPr>
              <a:t> </a:t>
            </a:r>
            <a:r>
              <a:rPr lang="en-US" sz="1400" dirty="0" smtClean="0">
                <a:solidFill>
                  <a:srgbClr val="00008E"/>
                </a:solidFill>
              </a:rPr>
              <a:t>Standing at 6,962 meters (22,841 feet) Mount Aconcagua is the highest mountain in South America thus one of the Seven Summits, the highest peak on each of the seven continents. </a:t>
            </a:r>
            <a:r>
              <a:rPr lang="en-US" sz="1400" dirty="0">
                <a:solidFill>
                  <a:prstClr val="black"/>
                </a:solidFill>
              </a:rPr>
              <a:t/>
            </a:r>
            <a:br>
              <a:rPr lang="en-US" sz="1400" dirty="0">
                <a:solidFill>
                  <a:prstClr val="black"/>
                </a:solidFill>
              </a:rPr>
            </a:br>
            <a:endParaRPr lang="en-US" dirty="0">
              <a:solidFill>
                <a:prstClr val="black"/>
              </a:solidFill>
            </a:endParaRPr>
          </a:p>
        </p:txBody>
      </p:sp>
      <p:pic>
        <p:nvPicPr>
          <p:cNvPr id="7173" name="Picture 5"/>
          <p:cNvPicPr>
            <a:picLocks noChangeAspect="1" noChangeArrowheads="1"/>
          </p:cNvPicPr>
          <p:nvPr/>
        </p:nvPicPr>
        <p:blipFill>
          <a:blip r:embed="rId6" cstate="print"/>
          <a:srcRect/>
          <a:stretch>
            <a:fillRect/>
          </a:stretch>
        </p:blipFill>
        <p:spPr bwMode="auto">
          <a:xfrm>
            <a:off x="1600200" y="4495800"/>
            <a:ext cx="2143125" cy="2143125"/>
          </a:xfrm>
          <a:prstGeom prst="rect">
            <a:avLst/>
          </a:prstGeom>
          <a:noFill/>
          <a:ln w="9525">
            <a:noFill/>
            <a:miter lim="800000"/>
            <a:headEnd/>
            <a:tailEnd/>
          </a:ln>
          <a:effectLst/>
        </p:spPr>
      </p:pic>
      <p:pic>
        <p:nvPicPr>
          <p:cNvPr id="7174" name="Picture 6"/>
          <p:cNvPicPr>
            <a:picLocks noChangeAspect="1" noChangeArrowheads="1"/>
          </p:cNvPicPr>
          <p:nvPr/>
        </p:nvPicPr>
        <p:blipFill>
          <a:blip r:embed="rId7" cstate="print"/>
          <a:srcRect/>
          <a:stretch>
            <a:fillRect/>
          </a:stretch>
        </p:blipFill>
        <p:spPr bwMode="auto">
          <a:xfrm>
            <a:off x="3886200" y="3581400"/>
            <a:ext cx="1428750" cy="17811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Vinson Massif (Mount Vinson), Antarctica</a:t>
            </a:r>
            <a:endParaRPr lang="en-US" dirty="0"/>
          </a:p>
        </p:txBody>
      </p:sp>
      <p:pic>
        <p:nvPicPr>
          <p:cNvPr id="28674" name="Picture 2">
            <a:hlinkClick r:id="rId2"/>
          </p:cNvPr>
          <p:cNvPicPr>
            <a:picLocks noGrp="1" noChangeAspect="1" noChangeArrowheads="1"/>
          </p:cNvPicPr>
          <p:nvPr>
            <p:ph idx="1"/>
          </p:nvPr>
        </p:nvPicPr>
        <p:blipFill>
          <a:blip r:embed="rId3" cstate="print"/>
          <a:srcRect/>
          <a:stretch>
            <a:fillRect/>
          </a:stretch>
        </p:blipFill>
        <p:spPr bwMode="auto">
          <a:xfrm>
            <a:off x="2428875" y="2434431"/>
            <a:ext cx="4286250" cy="2857500"/>
          </a:xfrm>
          <a:prstGeom prst="rect">
            <a:avLst/>
          </a:prstGeom>
          <a:noFill/>
          <a:ln w="9525">
            <a:noFill/>
            <a:miter lim="800000"/>
            <a:headEnd/>
            <a:tailEnd/>
          </a:ln>
          <a:effectLst/>
        </p:spPr>
      </p:pic>
      <p:sp>
        <p:nvSpPr>
          <p:cNvPr id="5" name="TextBox 4"/>
          <p:cNvSpPr txBox="1"/>
          <p:nvPr/>
        </p:nvSpPr>
        <p:spPr>
          <a:xfrm>
            <a:off x="914400" y="1524000"/>
            <a:ext cx="1524000" cy="369332"/>
          </a:xfrm>
          <a:prstGeom prst="rect">
            <a:avLst/>
          </a:prstGeom>
          <a:noFill/>
        </p:spPr>
        <p:txBody>
          <a:bodyPr wrap="square" rtlCol="0">
            <a:spAutoFit/>
          </a:bodyPr>
          <a:lstStyle/>
          <a:p>
            <a:r>
              <a:rPr lang="en-US" dirty="0" smtClean="0">
                <a:solidFill>
                  <a:prstClr val="black"/>
                </a:solidFill>
              </a:rPr>
              <a:t>Click for facts </a:t>
            </a:r>
            <a:endParaRPr lang="en-US" dirty="0">
              <a:solidFill>
                <a:prstClr val="black"/>
              </a:solidFill>
            </a:endParaRPr>
          </a:p>
        </p:txBody>
      </p:sp>
      <p:cxnSp>
        <p:nvCxnSpPr>
          <p:cNvPr id="7" name="Straight Arrow Connector 6"/>
          <p:cNvCxnSpPr>
            <a:stCxn id="5" idx="2"/>
          </p:cNvCxnSpPr>
          <p:nvPr/>
        </p:nvCxnSpPr>
        <p:spPr>
          <a:xfrm rot="16200000" flipH="1">
            <a:off x="2127766" y="1441966"/>
            <a:ext cx="468868" cy="1371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white-sands-new-mexico.com/images/chihuahuan_desert.gif"/>
          <p:cNvPicPr>
            <a:picLocks noChangeAspect="1" noChangeArrowheads="1"/>
          </p:cNvPicPr>
          <p:nvPr/>
        </p:nvPicPr>
        <p:blipFill>
          <a:blip r:embed="rId2" cstate="print"/>
          <a:srcRect/>
          <a:stretch>
            <a:fillRect/>
          </a:stretch>
        </p:blipFill>
        <p:spPr bwMode="auto">
          <a:xfrm>
            <a:off x="63500" y="-136525"/>
            <a:ext cx="3619500" cy="3962400"/>
          </a:xfrm>
          <a:prstGeom prst="rect">
            <a:avLst/>
          </a:prstGeom>
          <a:noFill/>
        </p:spPr>
      </p:pic>
      <p:sp>
        <p:nvSpPr>
          <p:cNvPr id="2" name="Title 1"/>
          <p:cNvSpPr>
            <a:spLocks noGrp="1"/>
          </p:cNvSpPr>
          <p:nvPr>
            <p:ph type="title"/>
          </p:nvPr>
        </p:nvSpPr>
        <p:spPr>
          <a:xfrm>
            <a:off x="609600" y="5257800"/>
            <a:ext cx="8229600" cy="1143000"/>
          </a:xfrm>
        </p:spPr>
        <p:txBody>
          <a:bodyPr>
            <a:normAutofit/>
          </a:bodyPr>
          <a:lstStyle/>
          <a:p>
            <a:r>
              <a:rPr lang="en-US" sz="2000" dirty="0" smtClean="0"/>
              <a:t>This </a:t>
            </a:r>
            <a:r>
              <a:rPr lang="en-US" sz="2000" dirty="0" err="1" smtClean="0"/>
              <a:t>ecoregion</a:t>
            </a:r>
            <a:r>
              <a:rPr lang="en-US" sz="2000" dirty="0" smtClean="0"/>
              <a:t> may be the most biologically diverse desert in the world.  It contains over 250 species of butterflies, 100 mammals, 250 birds, 100 reptiles, 20 amphibian, and 100 cacti.*</a:t>
            </a:r>
            <a:endParaRPr lang="en-US" sz="2000" dirty="0"/>
          </a:p>
        </p:txBody>
      </p:sp>
      <p:sp>
        <p:nvSpPr>
          <p:cNvPr id="3" name="Content Placeholder 2"/>
          <p:cNvSpPr>
            <a:spLocks noGrp="1"/>
          </p:cNvSpPr>
          <p:nvPr>
            <p:ph idx="1"/>
          </p:nvPr>
        </p:nvSpPr>
        <p:spPr>
          <a:xfrm>
            <a:off x="1676400" y="0"/>
            <a:ext cx="8229600" cy="1143000"/>
          </a:xfrm>
        </p:spPr>
        <p:txBody>
          <a:bodyPr>
            <a:normAutofit fontScale="85000" lnSpcReduction="10000"/>
          </a:bodyPr>
          <a:lstStyle/>
          <a:p>
            <a:r>
              <a:rPr lang="en-US" dirty="0" smtClean="0"/>
              <a:t>Of the four, the </a:t>
            </a:r>
            <a:r>
              <a:rPr lang="en-US" b="1" dirty="0" err="1" smtClean="0">
                <a:solidFill>
                  <a:srgbClr val="FF0000"/>
                </a:solidFill>
              </a:rPr>
              <a:t>Chihuahuan</a:t>
            </a:r>
            <a:r>
              <a:rPr lang="en-US" b="1" dirty="0" smtClean="0">
                <a:solidFill>
                  <a:srgbClr val="FF0000"/>
                </a:solidFill>
              </a:rPr>
              <a:t> Desert </a:t>
            </a:r>
            <a:r>
              <a:rPr lang="en-US" dirty="0" smtClean="0"/>
              <a:t>(which occupies 220,000 sq. miles) is the largest in North America!</a:t>
            </a:r>
          </a:p>
          <a:p>
            <a:endParaRPr lang="en-US" dirty="0"/>
          </a:p>
        </p:txBody>
      </p:sp>
      <p:pic>
        <p:nvPicPr>
          <p:cNvPr id="16388" name="Picture 4" descr="http://www.cas.vanderbilt.edu/bioimages/ecoregions/w51303latr2-mke026.jpg"/>
          <p:cNvPicPr>
            <a:picLocks noChangeAspect="1" noChangeArrowheads="1"/>
          </p:cNvPicPr>
          <p:nvPr/>
        </p:nvPicPr>
        <p:blipFill>
          <a:blip r:embed="rId3" cstate="print"/>
          <a:srcRect/>
          <a:stretch>
            <a:fillRect/>
          </a:stretch>
        </p:blipFill>
        <p:spPr bwMode="auto">
          <a:xfrm>
            <a:off x="3733800" y="1676400"/>
            <a:ext cx="4124325" cy="2743200"/>
          </a:xfrm>
          <a:prstGeom prst="rect">
            <a:avLst/>
          </a:prstGeom>
          <a:noFill/>
        </p:spPr>
      </p:pic>
      <p:sp>
        <p:nvSpPr>
          <p:cNvPr id="16390" name="AutoShape 6" descr="data:image/jpg;base64,/9j/4AAQSkZJRgABAQAAAQABAAD/2wCEAAkGBhQSEBUTEhMVFRQWFRYaGBYYFRgbFhcaGBcWFRcVGBoaHCYfGh0jHBQWHy8gJScpLC0sFh4xNTAsNyYrLCkBCQoKDgwOGg8PGiokHSQqLCwpKSwzLiwsKSwsKSwpLCksLCwsLCwpKSwsLCwpLCkpKSwpLCwsKSwsLCkpLCkpLP/AABEIAF8AfQMBIgACEQEDEQH/xAAbAAACAwEBAQAAAAAAAAAAAAADBQIEBgcBAP/EAD8QAAECBAMFBAgBCwUAAAAAAAECEQADBCESMUEFUWFxgQYikaEHEzKxwdHh8GIUFRYjJEJSc5Kz8RdTcoKi/8QAGAEAAwEBAAAAAAAAAAAAAAAAAQIDAAT/xAAhEQACAQQDAQEBAQAAAAAAAAAAAQIDESExEkFRE2EEIv/aAAwDAQACEQMRAD8A6oUQCfKcNC2ZVKSXBj2VtQv3orxexW0ffmIruSkcI9k7FSM77oPJr72EXfyxIF84d1J6FVOOyhM2Ulu6GMVkHD3bW4XPKG6qtG+PJK0JU4Fz4wqm+wuPglmJUpgxDm3yi/L2LLZlrcnIjSGK0g5lw3nFWYlju6wzqt6wBU13kl+YZRQwuf4tYjT9mEBRKnUlrPbm7ROTWpTz3wWdtIKSzt1hPpP1h4R8KFZ2bST+rJHAhx0MKKrY8xGaCeV/dDZe0m1J62j0bbtFoVai/ScqUGZpUv7aB4IcbUWlYCg2IZtqOML5VOVZN1MdsKl48ng4507SsiNPRlZYB413YwKSiahRPcmMBuBQhTDqonrCSlWJYYXOph52Rm4vyg75o/tS44v6Kjljo66NNRz2JZ4Dd0OxiqJgGkHNaH3RFSwf3oCxso86CSJw4iLFTLAAzMAExDXL8g0GROGqoRhQNOD8T84NTzcBeyogVp0vA11gGQjWubQaZXYi7NygCyo6+cFlV6dU+URM8LezdIyVugXv2VPVK+zBRRqI9oR4uWRx6QPEd8V3one2yM2nUDe/KPpad7jiIOKKYdD1MQmUqxmDFFx1dE5X3Zn0yQlVwdIreqvEwIIlYGl98OrxwI2pfgMEizHqI0PYj2Z/80f20QiVPUczD3sR7M/+aP7aI569+OfS1J/6wICkRAiFNH2spppCUzQFHIKBSeTkN5wzFQglsSX3Yg/g8MmvTNPwmExIIEeAjM5awObtCXbCFEan6HPygSmlsKi3osBcSCDm0VBXI3nk3zjyp2wkB0JyF3yDbmhXNLQVCT2NJQLZNFSo2qhCm9YCdWuBzIjLq27MmLJKylOQSkkDmWziZXh0fLry1YRCU8l4wwa1FaGBABfV3eBhRdwLxmUV2C6VYX0OR6Qzl9pmSSlDKyf935wyqxSEdKTexyJ73KiOUermpCSSs8zYdTGNXVqUQorUVcC3Qbop1c5RHfWpR0dRPCJfZdIp83ps0czbsoGxKuIFvEwOTt9JzSR1B+UZxEodG3/doJLR56xn/TPphX89Pw0X56RqFeVvONb2DnBUucpORm+5CB8I5PWVyUe2e9dgMzyjpPomn46SYpmecqzvkAPhG+0p4YHThDMTgq6UpsEk5ffjEGIawMMhKVfS1suP08DEJqFEkOku4v4+74xFSMmV07QWkjASMsiQLPe0MKTtJUIUHmFQByUXCuDm455xUXITZLhy+pb6GIzqcNYjQ6+RGbfCGDc2dLt4TA+ApUBdJO/IjeIGtappZSkgbsh4a9YyKQsKxBbEahV+vyiYr16v4/WNyaFbNpJpgAO8TyAA6RYScwzbnbx3xhF7SW1iSeZHm8fStozn7xPQkwjbZuSNspKRckEneqBioTvR/UD8Yx5ni+N33E25QaVThYsGHhpb7+UBr9H5moXtBIu6QOY+cU6zbMpF7KPC/icoTS6RILlQfS43b9IMJaTkQTxGuXSBZA5Fhe31OyJTPqr7EUFVs5RJXNw/gFvc3nBUyrNfLTO3zj5WIEMB4/4g3ijXuATLuS7uH1e4fN3c5x2P0QH9iX/NPuEclmgpGJSWToX+B00jrXohmYqJZteacuQhoSTdkZnF5an0LfS0RXUX3P8ASD08tYTiSxuzEacCfHziUjY3rbAhJDPiVZ8tB9tEXy6BZlFaMW/oLnrERIcZEtvf7zgk6aqWpSCWuQQLg/OLdBVKKTLAd3IfNwGHg1olykayK8igKkuEEgXfPrwidFT+sUUy0vbQeRbIxr9lzj6kEhJ5M555b4q0+FM8lwh92HMO+bkn5xRrWR+KEaNnOSDjGH90Ab215RXmU3ewAl315s0abbq0qQFpWxAZ7MQrMff1hTSVaQwwoJ1UpLl3GunuzOsLJX2BxSYVWwSJZOAPm9n45OHgMvZ6wElgciwOl3e0OKCtdz8OJseUFkbaY4UpFyQ74Rbfx1g4Y3FCibIQQGVcnoOEUci924eEOBTlalYmwrewNxnna0RrKApQyMT+I5/WFauDiJpqSDYuG66RapqZKj3yWJth49dwgCdmTVGyGz5cGc5aRaoNmTwr2U2yvlmH98ZRYLDtexZakYWUpPJz787x0H0XUyZdNMQl8KZpAfP2U5xztVeZIAF1AZMN2r5MxtzjofotnFdLMUrMzSTzwpi9Frk0aVjikuqUtGAcWLOenyixs6gnJdpuEakgP77RuJfopqZalYTLUHsceAtyALecXkdha0BsMk7nmG3/AJh4qVjK3ZzTaOyVEukKUTc2v4DfBKLZq5YClytNSrxI+EdFl9hK5OSZH9as9/8AhopTvRnXqIOOXkQf1huHyNvvhCOMrYRsGSk7RWiwOFhYbx7QHHPMjSKtRVlSkqGRU1hkT/D9I1cz0RVpL4pQ/wC30j7/AEhrbd6Vm/ta6afbRP5z8NcWetQMKWd8RUFJyLAgOb5ROZsBSzjshtLjLgB0vDKX6I60AsuVf8Rt5Q1pOwdfLSA8pTaldzn+HiPCHUJdobknszNJIEtLP3SWt4523HwihV08wKKkpOHMkqAbob5xtj2ArCbokEZ4Sss+82gv6EVmqJJ4GYSPNMNwl4a6MNTz3LBnDDw7sXqmpUhWFrkAjK+YZ/Aw+lejasSvE0ngMZ+V4PN9H1Yo3TJNybzC4BF0vhdrA8IR0pAUkZajr5mLDMDF7W/CSNOnjFtNYRZSTiza5u/j5w9Po9rCACJRYveZwZvZyif6C1zu0l/+Xll8oypSQymkZDa6cSsfq1HeWN/vfHSvRKP2NeY/WmxDH2RCdfYmvP8AtcR6wkN/TbnGv7F7Fm00laZ2HEqYVd0uAGAAdhuilOFnewkmmf/Z">
            <a:hlinkClick r:id="rId4"/>
          </p:cNvPr>
          <p:cNvSpPr>
            <a:spLocks noChangeAspect="1" noChangeArrowheads="1"/>
          </p:cNvSpPr>
          <p:nvPr/>
        </p:nvSpPr>
        <p:spPr bwMode="auto">
          <a:xfrm>
            <a:off x="155575" y="-433388"/>
            <a:ext cx="1190625" cy="9048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6392" name="Picture 8" descr="http://www.desertusa.com/bboardposts/photos/ds_high_desert1c.jpg"/>
          <p:cNvPicPr>
            <a:picLocks noChangeAspect="1" noChangeArrowheads="1"/>
          </p:cNvPicPr>
          <p:nvPr/>
        </p:nvPicPr>
        <p:blipFill>
          <a:blip r:embed="rId5" cstate="print"/>
          <a:srcRect/>
          <a:stretch>
            <a:fillRect/>
          </a:stretch>
        </p:blipFill>
        <p:spPr bwMode="auto">
          <a:xfrm>
            <a:off x="381000" y="3352800"/>
            <a:ext cx="2755900" cy="1825625"/>
          </a:xfrm>
          <a:prstGeom prst="rect">
            <a:avLst/>
          </a:prstGeom>
          <a:noFill/>
        </p:spPr>
      </p:pic>
      <p:pic>
        <p:nvPicPr>
          <p:cNvPr id="16394" name="Picture 10" descr="http://mapsof.net/uploads/static-maps/chihuahua_desert.jpg"/>
          <p:cNvPicPr>
            <a:picLocks noChangeAspect="1" noChangeArrowheads="1"/>
          </p:cNvPicPr>
          <p:nvPr/>
        </p:nvPicPr>
        <p:blipFill>
          <a:blip r:embed="rId6" cstate="print"/>
          <a:srcRect/>
          <a:stretch>
            <a:fillRect/>
          </a:stretch>
        </p:blipFill>
        <p:spPr bwMode="auto">
          <a:xfrm>
            <a:off x="6324600" y="3276600"/>
            <a:ext cx="2451100" cy="1812925"/>
          </a:xfrm>
          <a:prstGeom prst="rect">
            <a:avLst/>
          </a:prstGeom>
          <a:noFill/>
        </p:spPr>
      </p:pic>
      <p:cxnSp>
        <p:nvCxnSpPr>
          <p:cNvPr id="10" name="Straight Arrow Connector 9"/>
          <p:cNvCxnSpPr/>
          <p:nvPr/>
        </p:nvCxnSpPr>
        <p:spPr>
          <a:xfrm rot="10800000" flipV="1">
            <a:off x="2133600" y="1447800"/>
            <a:ext cx="1600200" cy="53340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C:\Documents and Settings\smcdonald\Local Settings\Temporary Internet Files\Content.IE5\Q9N46X8Z\MP900407012[1].jpg"/>
          <p:cNvPicPr>
            <a:picLocks noChangeAspect="1" noChangeArrowheads="1"/>
          </p:cNvPicPr>
          <p:nvPr/>
        </p:nvPicPr>
        <p:blipFill>
          <a:blip r:embed="rId7" cstate="print"/>
          <a:srcRect/>
          <a:stretch>
            <a:fillRect/>
          </a:stretch>
        </p:blipFill>
        <p:spPr bwMode="auto">
          <a:xfrm>
            <a:off x="3581400" y="1219200"/>
            <a:ext cx="1371600" cy="838200"/>
          </a:xfrm>
          <a:prstGeom prst="rect">
            <a:avLst/>
          </a:prstGeom>
          <a:noFill/>
        </p:spPr>
      </p:pic>
      <p:sp>
        <p:nvSpPr>
          <p:cNvPr id="12" name="Cloud Callout 11"/>
          <p:cNvSpPr/>
          <p:nvPr/>
        </p:nvSpPr>
        <p:spPr>
          <a:xfrm>
            <a:off x="4724400" y="914400"/>
            <a:ext cx="3200400" cy="612648"/>
          </a:xfrm>
          <a:prstGeom prst="cloudCallout">
            <a:avLst>
              <a:gd name="adj1" fmla="val -51785"/>
              <a:gd name="adj2" fmla="val 2696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 am the largest!!!!</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1400" y="274638"/>
            <a:ext cx="5105400" cy="1143000"/>
          </a:xfrm>
        </p:spPr>
        <p:txBody>
          <a:bodyPr/>
          <a:lstStyle/>
          <a:p>
            <a:r>
              <a:rPr lang="en-US" dirty="0" smtClean="0"/>
              <a:t>The Rocky Mountains</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3962400" y="1295400"/>
            <a:ext cx="1552575" cy="2943225"/>
          </a:xfrm>
          <a:prstGeom prst="rect">
            <a:avLst/>
          </a:prstGeom>
          <a:noFill/>
          <a:ln w="9525">
            <a:noFill/>
            <a:miter lim="800000"/>
            <a:headEnd/>
            <a:tailEnd/>
          </a:ln>
          <a:effectLst/>
        </p:spPr>
      </p:pic>
      <p:pic>
        <p:nvPicPr>
          <p:cNvPr id="6147" name="Picture 3"/>
          <p:cNvPicPr>
            <a:picLocks noChangeAspect="1" noChangeArrowheads="1"/>
          </p:cNvPicPr>
          <p:nvPr/>
        </p:nvPicPr>
        <p:blipFill>
          <a:blip r:embed="rId3" cstate="print"/>
          <a:srcRect/>
          <a:stretch>
            <a:fillRect/>
          </a:stretch>
        </p:blipFill>
        <p:spPr bwMode="auto">
          <a:xfrm>
            <a:off x="6096000" y="4953000"/>
            <a:ext cx="2686050" cy="1704975"/>
          </a:xfrm>
          <a:prstGeom prst="rect">
            <a:avLst/>
          </a:prstGeom>
          <a:noFill/>
          <a:ln w="9525">
            <a:noFill/>
            <a:miter lim="800000"/>
            <a:headEnd/>
            <a:tailEnd/>
          </a:ln>
          <a:effectLst/>
        </p:spPr>
      </p:pic>
      <p:pic>
        <p:nvPicPr>
          <p:cNvPr id="6148" name="Picture 4"/>
          <p:cNvPicPr>
            <a:picLocks noChangeAspect="1" noChangeArrowheads="1"/>
          </p:cNvPicPr>
          <p:nvPr/>
        </p:nvPicPr>
        <p:blipFill>
          <a:blip r:embed="rId4" cstate="print"/>
          <a:srcRect/>
          <a:stretch>
            <a:fillRect/>
          </a:stretch>
        </p:blipFill>
        <p:spPr bwMode="auto">
          <a:xfrm>
            <a:off x="6096000" y="1371600"/>
            <a:ext cx="2390775" cy="1914525"/>
          </a:xfrm>
          <a:prstGeom prst="rect">
            <a:avLst/>
          </a:prstGeom>
          <a:noFill/>
          <a:ln w="9525">
            <a:noFill/>
            <a:miter lim="800000"/>
            <a:headEnd/>
            <a:tailEnd/>
          </a:ln>
          <a:effectLst/>
        </p:spPr>
      </p:pic>
      <p:pic>
        <p:nvPicPr>
          <p:cNvPr id="6149" name="Picture 5"/>
          <p:cNvPicPr>
            <a:picLocks noChangeAspect="1" noChangeArrowheads="1"/>
          </p:cNvPicPr>
          <p:nvPr/>
        </p:nvPicPr>
        <p:blipFill>
          <a:blip r:embed="rId5" cstate="print"/>
          <a:srcRect/>
          <a:stretch>
            <a:fillRect/>
          </a:stretch>
        </p:blipFill>
        <p:spPr bwMode="auto">
          <a:xfrm>
            <a:off x="6677025" y="3048000"/>
            <a:ext cx="2466975" cy="1847850"/>
          </a:xfrm>
          <a:prstGeom prst="rect">
            <a:avLst/>
          </a:prstGeom>
          <a:noFill/>
          <a:ln w="9525">
            <a:noFill/>
            <a:miter lim="800000"/>
            <a:headEnd/>
            <a:tailEnd/>
          </a:ln>
          <a:effectLst/>
        </p:spPr>
      </p:pic>
      <p:pic>
        <p:nvPicPr>
          <p:cNvPr id="6150" name="Picture 6"/>
          <p:cNvPicPr>
            <a:picLocks noChangeAspect="1" noChangeArrowheads="1"/>
          </p:cNvPicPr>
          <p:nvPr/>
        </p:nvPicPr>
        <p:blipFill>
          <a:blip r:embed="rId6" cstate="print"/>
          <a:srcRect/>
          <a:stretch>
            <a:fillRect/>
          </a:stretch>
        </p:blipFill>
        <p:spPr bwMode="auto">
          <a:xfrm>
            <a:off x="152400" y="304800"/>
            <a:ext cx="3200400" cy="2686050"/>
          </a:xfrm>
          <a:prstGeom prst="rect">
            <a:avLst/>
          </a:prstGeom>
          <a:noFill/>
          <a:ln w="9525">
            <a:noFill/>
            <a:miter lim="800000"/>
            <a:headEnd/>
            <a:tailEnd/>
          </a:ln>
          <a:effectLst/>
        </p:spPr>
      </p:pic>
      <p:sp>
        <p:nvSpPr>
          <p:cNvPr id="12" name="TextBox 11"/>
          <p:cNvSpPr txBox="1"/>
          <p:nvPr/>
        </p:nvSpPr>
        <p:spPr>
          <a:xfrm>
            <a:off x="457200" y="2362200"/>
            <a:ext cx="2667000" cy="584775"/>
          </a:xfrm>
          <a:prstGeom prst="rect">
            <a:avLst/>
          </a:prstGeom>
          <a:gradFill>
            <a:gsLst>
              <a:gs pos="0">
                <a:schemeClr val="accent1">
                  <a:tint val="66000"/>
                  <a:satMod val="160000"/>
                </a:schemeClr>
              </a:gs>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en-US" sz="3200" dirty="0" smtClean="0">
                <a:solidFill>
                  <a:prstClr val="white"/>
                </a:solidFill>
              </a:rPr>
              <a:t>Mt. McKinley</a:t>
            </a:r>
            <a:endParaRPr lang="en-US" sz="3200" dirty="0">
              <a:solidFill>
                <a:prstClr val="white"/>
              </a:solidFill>
            </a:endParaRPr>
          </a:p>
        </p:txBody>
      </p:sp>
      <p:pic>
        <p:nvPicPr>
          <p:cNvPr id="6151" name="Picture 7"/>
          <p:cNvPicPr>
            <a:picLocks noChangeAspect="1" noChangeArrowheads="1"/>
          </p:cNvPicPr>
          <p:nvPr/>
        </p:nvPicPr>
        <p:blipFill>
          <a:blip r:embed="rId7" cstate="print"/>
          <a:srcRect/>
          <a:stretch>
            <a:fillRect/>
          </a:stretch>
        </p:blipFill>
        <p:spPr bwMode="auto">
          <a:xfrm>
            <a:off x="3200400" y="4267200"/>
            <a:ext cx="2819400" cy="2057400"/>
          </a:xfrm>
          <a:prstGeom prst="rect">
            <a:avLst/>
          </a:prstGeom>
          <a:noFill/>
          <a:ln w="9525">
            <a:noFill/>
            <a:miter lim="800000"/>
            <a:headEnd/>
            <a:tailEnd/>
          </a:ln>
          <a:effectLst/>
        </p:spPr>
      </p:pic>
      <p:pic>
        <p:nvPicPr>
          <p:cNvPr id="6152" name="Picture 8"/>
          <p:cNvPicPr>
            <a:picLocks noChangeAspect="1" noChangeArrowheads="1"/>
          </p:cNvPicPr>
          <p:nvPr/>
        </p:nvPicPr>
        <p:blipFill>
          <a:blip r:embed="rId8" cstate="print"/>
          <a:srcRect/>
          <a:stretch>
            <a:fillRect/>
          </a:stretch>
        </p:blipFill>
        <p:spPr bwMode="auto">
          <a:xfrm>
            <a:off x="533400" y="2895600"/>
            <a:ext cx="2466975" cy="1847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304800"/>
            <a:ext cx="7011536" cy="923330"/>
          </a:xfrm>
          <a:prstGeom prst="rect">
            <a:avLst/>
          </a:prstGeom>
          <a:noFill/>
        </p:spPr>
        <p:txBody>
          <a:bodyPr wrap="none" lIns="91440" tIns="45720" rIns="91440" bIns="45720">
            <a:spAutoFit/>
          </a:bodyPr>
          <a:lstStyle/>
          <a:p>
            <a:pPr algn="ctr"/>
            <a:r>
              <a:rPr lang="en-US" sz="5400" b="1" dirty="0" smtClean="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rPr>
              <a:t>Appalachian Mountains</a:t>
            </a:r>
            <a:endParaRPr lang="en-US" sz="5400" b="1" dirty="0">
              <a:ln w="1905"/>
              <a:gradFill>
                <a:gsLst>
                  <a:gs pos="0">
                    <a:srgbClr val="F79646">
                      <a:shade val="20000"/>
                      <a:satMod val="200000"/>
                    </a:srgbClr>
                  </a:gs>
                  <a:gs pos="78000">
                    <a:srgbClr val="F79646">
                      <a:tint val="90000"/>
                      <a:shade val="89000"/>
                      <a:satMod val="220000"/>
                    </a:srgbClr>
                  </a:gs>
                  <a:gs pos="100000">
                    <a:srgbClr val="F79646">
                      <a:tint val="12000"/>
                      <a:satMod val="255000"/>
                    </a:srgbClr>
                  </a:gs>
                </a:gsLst>
                <a:lin ang="5400000"/>
              </a:gradFill>
              <a:effectLst>
                <a:innerShdw blurRad="69850" dist="43180" dir="5400000">
                  <a:srgbClr val="000000">
                    <a:alpha val="65000"/>
                  </a:srgbClr>
                </a:innerShdw>
              </a:effectLst>
            </a:endParaRPr>
          </a:p>
        </p:txBody>
      </p:sp>
      <p:pic>
        <p:nvPicPr>
          <p:cNvPr id="9218" name="Picture 2"/>
          <p:cNvPicPr>
            <a:picLocks noChangeAspect="1" noChangeArrowheads="1"/>
          </p:cNvPicPr>
          <p:nvPr/>
        </p:nvPicPr>
        <p:blipFill>
          <a:blip r:embed="rId2" cstate="print"/>
          <a:srcRect/>
          <a:stretch>
            <a:fillRect/>
          </a:stretch>
        </p:blipFill>
        <p:spPr bwMode="auto">
          <a:xfrm>
            <a:off x="3362325" y="2481263"/>
            <a:ext cx="2419350" cy="1895475"/>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cstate="print"/>
          <a:srcRect/>
          <a:stretch>
            <a:fillRect/>
          </a:stretch>
        </p:blipFill>
        <p:spPr bwMode="auto">
          <a:xfrm>
            <a:off x="5867400" y="1524000"/>
            <a:ext cx="2647950" cy="1724025"/>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cstate="print"/>
          <a:srcRect/>
          <a:stretch>
            <a:fillRect/>
          </a:stretch>
        </p:blipFill>
        <p:spPr bwMode="auto">
          <a:xfrm>
            <a:off x="533400" y="1371600"/>
            <a:ext cx="2466975" cy="1847850"/>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cstate="print"/>
          <a:srcRect/>
          <a:stretch>
            <a:fillRect/>
          </a:stretch>
        </p:blipFill>
        <p:spPr bwMode="auto">
          <a:xfrm>
            <a:off x="838200" y="3581400"/>
            <a:ext cx="2209800" cy="2076450"/>
          </a:xfrm>
          <a:prstGeom prst="rect">
            <a:avLst/>
          </a:prstGeom>
          <a:noFill/>
          <a:ln w="9525">
            <a:noFill/>
            <a:miter lim="800000"/>
            <a:headEnd/>
            <a:tailEnd/>
          </a:ln>
          <a:effectLst/>
        </p:spPr>
      </p:pic>
      <p:pic>
        <p:nvPicPr>
          <p:cNvPr id="9222" name="Picture 6"/>
          <p:cNvPicPr>
            <a:picLocks noChangeAspect="1" noChangeArrowheads="1"/>
          </p:cNvPicPr>
          <p:nvPr/>
        </p:nvPicPr>
        <p:blipFill>
          <a:blip r:embed="rId6" cstate="print"/>
          <a:srcRect/>
          <a:stretch>
            <a:fillRect/>
          </a:stretch>
        </p:blipFill>
        <p:spPr bwMode="auto">
          <a:xfrm>
            <a:off x="2514600" y="4572000"/>
            <a:ext cx="2619375" cy="17430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9200" y="228600"/>
            <a:ext cx="4114800" cy="1143000"/>
          </a:xfrm>
        </p:spPr>
        <p:txBody>
          <a:bodyPr>
            <a:normAutofit fontScale="90000"/>
          </a:bodyPr>
          <a:lstStyle/>
          <a:p>
            <a:r>
              <a:rPr lang="en-US" dirty="0" smtClean="0"/>
              <a:t>Other Mountains  in North America</a:t>
            </a:r>
            <a:endParaRPr lang="en-US" dirty="0"/>
          </a:p>
        </p:txBody>
      </p:sp>
      <p:pic>
        <p:nvPicPr>
          <p:cNvPr id="4" name="Content Placeholder 3" descr="C:\My Documents\My Pictures\mtn_geog\rainier1.jpg"/>
          <p:cNvPicPr>
            <a:picLocks noGrp="1" noChangeAspect="1" noChangeArrowheads="1"/>
          </p:cNvPicPr>
          <p:nvPr>
            <p:ph idx="1"/>
          </p:nvPr>
        </p:nvPicPr>
        <p:blipFill>
          <a:blip r:embed="rId2" cstate="print"/>
          <a:srcRect/>
          <a:stretch>
            <a:fillRect/>
          </a:stretch>
        </p:blipFill>
        <p:spPr bwMode="auto">
          <a:xfrm>
            <a:off x="381000" y="228600"/>
            <a:ext cx="1666875" cy="1285875"/>
          </a:xfrm>
          <a:prstGeom prst="rect">
            <a:avLst/>
          </a:prstGeom>
          <a:noFill/>
        </p:spPr>
      </p:pic>
      <p:sp>
        <p:nvSpPr>
          <p:cNvPr id="5" name="TextBox 4"/>
          <p:cNvSpPr txBox="1"/>
          <p:nvPr/>
        </p:nvSpPr>
        <p:spPr>
          <a:xfrm>
            <a:off x="533400" y="1676400"/>
            <a:ext cx="1219200" cy="369332"/>
          </a:xfrm>
          <a:prstGeom prst="rect">
            <a:avLst/>
          </a:prstGeom>
          <a:noFill/>
        </p:spPr>
        <p:txBody>
          <a:bodyPr wrap="square" rtlCol="0">
            <a:spAutoFit/>
          </a:bodyPr>
          <a:lstStyle/>
          <a:p>
            <a:r>
              <a:rPr lang="en-US" dirty="0" smtClean="0">
                <a:solidFill>
                  <a:prstClr val="black"/>
                </a:solidFill>
              </a:rPr>
              <a:t>Mt. Rainier</a:t>
            </a:r>
            <a:endParaRPr lang="en-US" dirty="0">
              <a:solidFill>
                <a:prstClr val="black"/>
              </a:solidFill>
            </a:endParaRPr>
          </a:p>
        </p:txBody>
      </p:sp>
      <p:pic>
        <p:nvPicPr>
          <p:cNvPr id="6" name="Picture 2" descr="C:\My Documents\My Pictures\mtn_geog\sierras1.jpg"/>
          <p:cNvPicPr>
            <a:picLocks noChangeAspect="1" noChangeArrowheads="1"/>
          </p:cNvPicPr>
          <p:nvPr/>
        </p:nvPicPr>
        <p:blipFill>
          <a:blip r:embed="rId3" cstate="print"/>
          <a:srcRect/>
          <a:stretch>
            <a:fillRect/>
          </a:stretch>
        </p:blipFill>
        <p:spPr bwMode="auto">
          <a:xfrm>
            <a:off x="6172200" y="4267200"/>
            <a:ext cx="2971800" cy="1752600"/>
          </a:xfrm>
          <a:prstGeom prst="rect">
            <a:avLst/>
          </a:prstGeom>
          <a:noFill/>
        </p:spPr>
      </p:pic>
      <p:sp>
        <p:nvSpPr>
          <p:cNvPr id="7" name="TextBox 6"/>
          <p:cNvSpPr txBox="1"/>
          <p:nvPr/>
        </p:nvSpPr>
        <p:spPr>
          <a:xfrm>
            <a:off x="6781800" y="6019800"/>
            <a:ext cx="2133600" cy="369332"/>
          </a:xfrm>
          <a:prstGeom prst="rect">
            <a:avLst/>
          </a:prstGeom>
          <a:noFill/>
        </p:spPr>
        <p:txBody>
          <a:bodyPr wrap="square" rtlCol="0">
            <a:spAutoFit/>
          </a:bodyPr>
          <a:lstStyle/>
          <a:p>
            <a:r>
              <a:rPr lang="en-US" dirty="0" smtClean="0">
                <a:solidFill>
                  <a:prstClr val="black"/>
                </a:solidFill>
              </a:rPr>
              <a:t>Sierra Nevada</a:t>
            </a:r>
            <a:endParaRPr lang="en-US" dirty="0">
              <a:solidFill>
                <a:prstClr val="black"/>
              </a:solidFill>
            </a:endParaRPr>
          </a:p>
        </p:txBody>
      </p:sp>
      <p:pic>
        <p:nvPicPr>
          <p:cNvPr id="10" name="Picture 2" descr="C:\My Documents\My Pictures\mtn_geog\mtn_grand_20tetons.jpg"/>
          <p:cNvPicPr>
            <a:picLocks noChangeAspect="1" noChangeArrowheads="1"/>
          </p:cNvPicPr>
          <p:nvPr/>
        </p:nvPicPr>
        <p:blipFill>
          <a:blip r:embed="rId4" cstate="print"/>
          <a:srcRect/>
          <a:stretch>
            <a:fillRect/>
          </a:stretch>
        </p:blipFill>
        <p:spPr bwMode="auto">
          <a:xfrm>
            <a:off x="5486400" y="2362200"/>
            <a:ext cx="3408363" cy="990600"/>
          </a:xfrm>
          <a:prstGeom prst="rect">
            <a:avLst/>
          </a:prstGeom>
          <a:noFill/>
        </p:spPr>
      </p:pic>
      <p:sp>
        <p:nvSpPr>
          <p:cNvPr id="12" name="TextBox 11"/>
          <p:cNvSpPr txBox="1"/>
          <p:nvPr/>
        </p:nvSpPr>
        <p:spPr>
          <a:xfrm>
            <a:off x="6477000" y="3429000"/>
            <a:ext cx="1524000" cy="369332"/>
          </a:xfrm>
          <a:prstGeom prst="rect">
            <a:avLst/>
          </a:prstGeom>
          <a:noFill/>
        </p:spPr>
        <p:txBody>
          <a:bodyPr wrap="square" rtlCol="0">
            <a:spAutoFit/>
          </a:bodyPr>
          <a:lstStyle/>
          <a:p>
            <a:r>
              <a:rPr lang="en-US" dirty="0" smtClean="0">
                <a:solidFill>
                  <a:prstClr val="black"/>
                </a:solidFill>
              </a:rPr>
              <a:t>Grand Tetons</a:t>
            </a:r>
            <a:endParaRPr lang="en-US" dirty="0">
              <a:solidFill>
                <a:prstClr val="black"/>
              </a:solidFill>
            </a:endParaRPr>
          </a:p>
        </p:txBody>
      </p:sp>
      <p:pic>
        <p:nvPicPr>
          <p:cNvPr id="13" name="Picture 2" descr="C:\My Documents\My Pictures\mtn_geog\mtn_wasatch.jpg"/>
          <p:cNvPicPr>
            <a:picLocks noChangeAspect="1" noChangeArrowheads="1"/>
          </p:cNvPicPr>
          <p:nvPr/>
        </p:nvPicPr>
        <p:blipFill>
          <a:blip r:embed="rId5" cstate="print"/>
          <a:srcRect/>
          <a:stretch>
            <a:fillRect/>
          </a:stretch>
        </p:blipFill>
        <p:spPr bwMode="auto">
          <a:xfrm>
            <a:off x="3733800" y="3733800"/>
            <a:ext cx="2133600" cy="2286000"/>
          </a:xfrm>
          <a:prstGeom prst="rect">
            <a:avLst/>
          </a:prstGeom>
          <a:noFill/>
        </p:spPr>
      </p:pic>
      <p:sp>
        <p:nvSpPr>
          <p:cNvPr id="14" name="TextBox 13"/>
          <p:cNvSpPr txBox="1"/>
          <p:nvPr/>
        </p:nvSpPr>
        <p:spPr>
          <a:xfrm>
            <a:off x="3733800" y="6019800"/>
            <a:ext cx="2209800" cy="646331"/>
          </a:xfrm>
          <a:prstGeom prst="rect">
            <a:avLst/>
          </a:prstGeom>
          <a:noFill/>
        </p:spPr>
        <p:txBody>
          <a:bodyPr wrap="square" rtlCol="0">
            <a:spAutoFit/>
          </a:bodyPr>
          <a:lstStyle/>
          <a:p>
            <a:r>
              <a:rPr lang="en-US" dirty="0" smtClean="0">
                <a:solidFill>
                  <a:prstClr val="black"/>
                </a:solidFill>
              </a:rPr>
              <a:t>Wasatch Range</a:t>
            </a:r>
          </a:p>
          <a:p>
            <a:r>
              <a:rPr lang="en-US" dirty="0" smtClean="0">
                <a:solidFill>
                  <a:prstClr val="black"/>
                </a:solidFill>
              </a:rPr>
              <a:t>From Salt Lake City</a:t>
            </a:r>
            <a:endParaRPr lang="en-US" dirty="0">
              <a:solidFill>
                <a:prstClr val="black"/>
              </a:solidFill>
            </a:endParaRPr>
          </a:p>
        </p:txBody>
      </p:sp>
      <p:pic>
        <p:nvPicPr>
          <p:cNvPr id="15" name="Picture 2" descr="C:\My Documents\My Pictures\mtn_geog\sawtooths_alicelake.jpg"/>
          <p:cNvPicPr>
            <a:picLocks noChangeAspect="1" noChangeArrowheads="1"/>
          </p:cNvPicPr>
          <p:nvPr/>
        </p:nvPicPr>
        <p:blipFill>
          <a:blip r:embed="rId6" cstate="print"/>
          <a:srcRect/>
          <a:stretch>
            <a:fillRect/>
          </a:stretch>
        </p:blipFill>
        <p:spPr bwMode="auto">
          <a:xfrm>
            <a:off x="228600" y="3886200"/>
            <a:ext cx="2819400" cy="2133600"/>
          </a:xfrm>
          <a:prstGeom prst="rect">
            <a:avLst/>
          </a:prstGeom>
          <a:noFill/>
        </p:spPr>
      </p:pic>
      <p:sp>
        <p:nvSpPr>
          <p:cNvPr id="16" name="TextBox 15"/>
          <p:cNvSpPr txBox="1"/>
          <p:nvPr/>
        </p:nvSpPr>
        <p:spPr>
          <a:xfrm>
            <a:off x="533400" y="6096000"/>
            <a:ext cx="2133600" cy="523220"/>
          </a:xfrm>
          <a:prstGeom prst="rect">
            <a:avLst/>
          </a:prstGeom>
          <a:noFill/>
        </p:spPr>
        <p:txBody>
          <a:bodyPr wrap="square" rtlCol="0">
            <a:spAutoFit/>
          </a:bodyPr>
          <a:lstStyle/>
          <a:p>
            <a:r>
              <a:rPr lang="en-US" sz="1400" dirty="0" smtClean="0">
                <a:solidFill>
                  <a:prstClr val="black"/>
                </a:solidFill>
              </a:rPr>
              <a:t>SAWTOOTH RANGE,</a:t>
            </a:r>
          </a:p>
          <a:p>
            <a:r>
              <a:rPr lang="en-US" sz="1400" dirty="0" smtClean="0">
                <a:solidFill>
                  <a:prstClr val="black"/>
                </a:solidFill>
              </a:rPr>
              <a:t>IDAHO</a:t>
            </a:r>
            <a:endParaRPr lang="en-US" sz="1400" dirty="0">
              <a:solidFill>
                <a:prstClr val="black"/>
              </a:solidFill>
            </a:endParaRPr>
          </a:p>
        </p:txBody>
      </p:sp>
      <p:pic>
        <p:nvPicPr>
          <p:cNvPr id="8194" name="Picture 2"/>
          <p:cNvPicPr>
            <a:picLocks noChangeAspect="1" noChangeArrowheads="1"/>
          </p:cNvPicPr>
          <p:nvPr/>
        </p:nvPicPr>
        <p:blipFill>
          <a:blip r:embed="rId7" cstate="print"/>
          <a:srcRect/>
          <a:stretch>
            <a:fillRect/>
          </a:stretch>
        </p:blipFill>
        <p:spPr bwMode="auto">
          <a:xfrm>
            <a:off x="2057400" y="152400"/>
            <a:ext cx="2971800" cy="3276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My Documents\My Pictures\mtn_geog\fig7.gif"/>
          <p:cNvPicPr>
            <a:picLocks noChangeAspect="1" noChangeArrowheads="1"/>
          </p:cNvPicPr>
          <p:nvPr/>
        </p:nvPicPr>
        <p:blipFill>
          <a:blip r:embed="rId2" cstate="print"/>
          <a:srcRect/>
          <a:stretch>
            <a:fillRect/>
          </a:stretch>
        </p:blipFill>
        <p:spPr bwMode="auto">
          <a:xfrm>
            <a:off x="228600" y="152400"/>
            <a:ext cx="8686800" cy="6438900"/>
          </a:xfrm>
          <a:prstGeom prst="rect">
            <a:avLst/>
          </a:prstGeom>
          <a:noFill/>
        </p:spPr>
      </p:pic>
      <p:sp>
        <p:nvSpPr>
          <p:cNvPr id="10243" name="Text Box 3"/>
          <p:cNvSpPr txBox="1">
            <a:spLocks noChangeArrowheads="1"/>
          </p:cNvSpPr>
          <p:nvPr/>
        </p:nvSpPr>
        <p:spPr bwMode="auto">
          <a:xfrm>
            <a:off x="746125" y="5756275"/>
            <a:ext cx="7835900" cy="822325"/>
          </a:xfrm>
          <a:prstGeom prst="rect">
            <a:avLst/>
          </a:prstGeom>
          <a:noFill/>
          <a:ln w="9525">
            <a:noFill/>
            <a:miter lim="800000"/>
            <a:headEnd/>
            <a:tailEnd/>
          </a:ln>
          <a:effectLst/>
        </p:spPr>
        <p:txBody>
          <a:bodyPr wrap="none">
            <a:spAutoFit/>
          </a:bodyPr>
          <a:lstStyle/>
          <a:p>
            <a:r>
              <a:rPr lang="en-US">
                <a:solidFill>
                  <a:prstClr val="black"/>
                </a:solidFill>
              </a:rPr>
              <a:t>OCEANIC-CONTINENTAL COLLISONS SUSTAIN MOST</a:t>
            </a:r>
          </a:p>
          <a:p>
            <a:r>
              <a:rPr lang="en-US">
                <a:solidFill>
                  <a:prstClr val="black"/>
                </a:solidFill>
              </a:rPr>
              <a:t>VOLCANIC ACTIVITY AROUND THE PACIFIC OCEAN</a:t>
            </a:r>
          </a:p>
        </p:txBody>
      </p:sp>
      <p:sp>
        <p:nvSpPr>
          <p:cNvPr id="4" name="TextBox 3"/>
          <p:cNvSpPr txBox="1"/>
          <p:nvPr/>
        </p:nvSpPr>
        <p:spPr>
          <a:xfrm>
            <a:off x="2971800" y="2133600"/>
            <a:ext cx="2438400" cy="1200329"/>
          </a:xfrm>
          <a:prstGeom prst="rect">
            <a:avLst/>
          </a:prstGeom>
          <a:noFill/>
        </p:spPr>
        <p:txBody>
          <a:bodyPr wrap="square" rtlCol="0">
            <a:spAutoFit/>
          </a:bodyPr>
          <a:lstStyle/>
          <a:p>
            <a:r>
              <a:rPr lang="en-US" dirty="0" smtClean="0">
                <a:solidFill>
                  <a:prstClr val="black"/>
                </a:solidFill>
              </a:rPr>
              <a:t>Many mountains are volcanoes!! And the most active ones are in the “Ring of Fire”!!</a:t>
            </a:r>
            <a:endParaRPr lang="en-US" dirty="0">
              <a:solidFill>
                <a:prstClr val="black"/>
              </a:solidFill>
            </a:endParaRPr>
          </a:p>
        </p:txBody>
      </p:sp>
      <p:sp>
        <p:nvSpPr>
          <p:cNvPr id="5" name="Rectangle 4"/>
          <p:cNvSpPr/>
          <p:nvPr/>
        </p:nvSpPr>
        <p:spPr>
          <a:xfrm>
            <a:off x="3352800" y="762000"/>
            <a:ext cx="4924298" cy="923330"/>
          </a:xfrm>
          <a:prstGeom prst="rect">
            <a:avLst/>
          </a:prstGeom>
          <a:noFill/>
        </p:spPr>
        <p:txBody>
          <a:bodyPr wrap="none" lIns="91440" tIns="45720" rIns="91440" bIns="45720">
            <a:spAutoFit/>
          </a:bodyPr>
          <a:lstStyle/>
          <a:p>
            <a:pPr algn="ctr"/>
            <a:r>
              <a:rPr lang="en-US" sz="5400" b="1" dirty="0" smtClean="0">
                <a:ln w="18000">
                  <a:solidFill>
                    <a:srgbClr val="C0504D">
                      <a:satMod val="140000"/>
                    </a:srgbClr>
                  </a:solidFill>
                  <a:prstDash val="solid"/>
                  <a:miter lim="800000"/>
                </a:ln>
                <a:noFill/>
                <a:effectLst>
                  <a:outerShdw blurRad="25500" dist="23000" dir="7020000" algn="tl">
                    <a:srgbClr val="000000">
                      <a:alpha val="50000"/>
                    </a:srgbClr>
                  </a:outerShdw>
                </a:effectLst>
              </a:rPr>
              <a:t>Danger! Danger!</a:t>
            </a:r>
            <a:endParaRPr lang="en-US" sz="5400" b="1" dirty="0">
              <a:ln w="18000">
                <a:solidFill>
                  <a:srgbClr val="C0504D">
                    <a:satMod val="140000"/>
                  </a:srgb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
          <p:cNvPicPr>
            <a:picLocks noChangeAspect="1" noChangeArrowheads="1"/>
          </p:cNvPicPr>
          <p:nvPr/>
        </p:nvPicPr>
        <p:blipFill>
          <a:blip r:embed="rId2" cstate="print"/>
          <a:srcRect/>
          <a:stretch>
            <a:fillRect/>
          </a:stretch>
        </p:blipFill>
        <p:spPr bwMode="auto">
          <a:xfrm>
            <a:off x="5715000" y="5905500"/>
            <a:ext cx="1676400" cy="952500"/>
          </a:xfrm>
          <a:prstGeom prst="rect">
            <a:avLst/>
          </a:prstGeom>
          <a:noFill/>
          <a:ln w="9525">
            <a:noFill/>
            <a:miter lim="800000"/>
            <a:headEnd/>
            <a:tailEnd/>
          </a:ln>
          <a:effectLst/>
        </p:spPr>
      </p:pic>
      <p:sp>
        <p:nvSpPr>
          <p:cNvPr id="2" name="Title 1"/>
          <p:cNvSpPr>
            <a:spLocks noGrp="1"/>
          </p:cNvSpPr>
          <p:nvPr>
            <p:ph type="ctrTitle"/>
          </p:nvPr>
        </p:nvSpPr>
        <p:spPr>
          <a:xfrm>
            <a:off x="990600" y="304800"/>
            <a:ext cx="7391400" cy="1470025"/>
          </a:xfrm>
        </p:spPr>
        <p:txBody>
          <a:bodyPr/>
          <a:lstStyle/>
          <a:p>
            <a:r>
              <a:rPr lang="en-US" dirty="0" smtClean="0">
                <a:hlinkClick r:id="rId3"/>
              </a:rPr>
              <a:t>World Mountains Map Quiz</a:t>
            </a:r>
            <a:endParaRPr lang="en-US" dirty="0"/>
          </a:p>
        </p:txBody>
      </p:sp>
      <p:pic>
        <p:nvPicPr>
          <p:cNvPr id="1027" name="Picture 3"/>
          <p:cNvPicPr>
            <a:picLocks noChangeAspect="1" noChangeArrowheads="1"/>
          </p:cNvPicPr>
          <p:nvPr/>
        </p:nvPicPr>
        <p:blipFill>
          <a:blip r:embed="rId4" cstate="print"/>
          <a:srcRect/>
          <a:stretch>
            <a:fillRect/>
          </a:stretch>
        </p:blipFill>
        <p:spPr bwMode="auto">
          <a:xfrm>
            <a:off x="3124200" y="1600200"/>
            <a:ext cx="2362200" cy="21336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0" y="0"/>
            <a:ext cx="1371600" cy="22098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2" cstate="print"/>
          <a:srcRect/>
          <a:stretch>
            <a:fillRect/>
          </a:stretch>
        </p:blipFill>
        <p:spPr bwMode="auto">
          <a:xfrm>
            <a:off x="3886200" y="5905500"/>
            <a:ext cx="952500" cy="952500"/>
          </a:xfrm>
          <a:prstGeom prst="rect">
            <a:avLst/>
          </a:prstGeom>
          <a:noFill/>
          <a:ln w="9525">
            <a:noFill/>
            <a:miter lim="800000"/>
            <a:headEnd/>
            <a:tailEnd/>
          </a:ln>
          <a:effectLst/>
        </p:spPr>
      </p:pic>
      <p:pic>
        <p:nvPicPr>
          <p:cNvPr id="9" name="Picture 5"/>
          <p:cNvPicPr>
            <a:picLocks noChangeAspect="1" noChangeArrowheads="1"/>
          </p:cNvPicPr>
          <p:nvPr/>
        </p:nvPicPr>
        <p:blipFill>
          <a:blip r:embed="rId2" cstate="print"/>
          <a:srcRect/>
          <a:stretch>
            <a:fillRect/>
          </a:stretch>
        </p:blipFill>
        <p:spPr bwMode="auto">
          <a:xfrm>
            <a:off x="4800600" y="5905500"/>
            <a:ext cx="952500" cy="952500"/>
          </a:xfrm>
          <a:prstGeom prst="rect">
            <a:avLst/>
          </a:prstGeom>
          <a:noFill/>
          <a:ln w="9525">
            <a:noFill/>
            <a:miter lim="800000"/>
            <a:headEnd/>
            <a:tailEnd/>
          </a:ln>
          <a:effectLst/>
        </p:spPr>
      </p:pic>
      <p:pic>
        <p:nvPicPr>
          <p:cNvPr id="11" name="Picture 5"/>
          <p:cNvPicPr>
            <a:picLocks noChangeAspect="1" noChangeArrowheads="1"/>
          </p:cNvPicPr>
          <p:nvPr/>
        </p:nvPicPr>
        <p:blipFill>
          <a:blip r:embed="rId2" cstate="print"/>
          <a:srcRect/>
          <a:stretch>
            <a:fillRect/>
          </a:stretch>
        </p:blipFill>
        <p:spPr bwMode="auto">
          <a:xfrm>
            <a:off x="2057400" y="5905500"/>
            <a:ext cx="952500" cy="952500"/>
          </a:xfrm>
          <a:prstGeom prst="rect">
            <a:avLst/>
          </a:prstGeom>
          <a:noFill/>
          <a:ln w="9525">
            <a:noFill/>
            <a:miter lim="800000"/>
            <a:headEnd/>
            <a:tailEnd/>
          </a:ln>
          <a:effectLst/>
        </p:spPr>
      </p:pic>
      <p:pic>
        <p:nvPicPr>
          <p:cNvPr id="12" name="Picture 5"/>
          <p:cNvPicPr>
            <a:picLocks noChangeAspect="1" noChangeArrowheads="1"/>
          </p:cNvPicPr>
          <p:nvPr/>
        </p:nvPicPr>
        <p:blipFill>
          <a:blip r:embed="rId2" cstate="print"/>
          <a:srcRect/>
          <a:stretch>
            <a:fillRect/>
          </a:stretch>
        </p:blipFill>
        <p:spPr bwMode="auto">
          <a:xfrm>
            <a:off x="2971800" y="5905500"/>
            <a:ext cx="952500" cy="952500"/>
          </a:xfrm>
          <a:prstGeom prst="rect">
            <a:avLst/>
          </a:prstGeom>
          <a:noFill/>
          <a:ln w="9525">
            <a:noFill/>
            <a:miter lim="800000"/>
            <a:headEnd/>
            <a:tailEnd/>
          </a:ln>
          <a:effectLst/>
        </p:spPr>
      </p:pic>
      <p:pic>
        <p:nvPicPr>
          <p:cNvPr id="13" name="Picture 5"/>
          <p:cNvPicPr>
            <a:picLocks noChangeAspect="1" noChangeArrowheads="1"/>
          </p:cNvPicPr>
          <p:nvPr/>
        </p:nvPicPr>
        <p:blipFill>
          <a:blip r:embed="rId2" cstate="print"/>
          <a:srcRect/>
          <a:stretch>
            <a:fillRect/>
          </a:stretch>
        </p:blipFill>
        <p:spPr bwMode="auto">
          <a:xfrm>
            <a:off x="0" y="5905500"/>
            <a:ext cx="2171700" cy="952500"/>
          </a:xfrm>
          <a:prstGeom prst="rect">
            <a:avLst/>
          </a:prstGeom>
          <a:noFill/>
          <a:ln w="9525">
            <a:noFill/>
            <a:miter lim="800000"/>
            <a:headEnd/>
            <a:tailEnd/>
          </a:ln>
          <a:effectLst/>
        </p:spPr>
      </p:pic>
      <p:pic>
        <p:nvPicPr>
          <p:cNvPr id="14" name="Picture 5"/>
          <p:cNvPicPr>
            <a:picLocks noChangeAspect="1" noChangeArrowheads="1"/>
          </p:cNvPicPr>
          <p:nvPr/>
        </p:nvPicPr>
        <p:blipFill>
          <a:blip r:embed="rId2" cstate="print"/>
          <a:srcRect/>
          <a:stretch>
            <a:fillRect/>
          </a:stretch>
        </p:blipFill>
        <p:spPr bwMode="auto">
          <a:xfrm>
            <a:off x="7391400" y="5943600"/>
            <a:ext cx="1752600" cy="914400"/>
          </a:xfrm>
          <a:prstGeom prst="rect">
            <a:avLst/>
          </a:prstGeom>
          <a:noFill/>
          <a:ln w="9525">
            <a:noFill/>
            <a:miter lim="800000"/>
            <a:headEnd/>
            <a:tailEnd/>
          </a:ln>
          <a:effectLst/>
        </p:spPr>
      </p:pic>
      <p:sp>
        <p:nvSpPr>
          <p:cNvPr id="15" name="TextBox 14"/>
          <p:cNvSpPr txBox="1"/>
          <p:nvPr/>
        </p:nvSpPr>
        <p:spPr>
          <a:xfrm>
            <a:off x="2286000" y="4191000"/>
            <a:ext cx="4572000" cy="369332"/>
          </a:xfrm>
          <a:prstGeom prst="rect">
            <a:avLst/>
          </a:prstGeom>
          <a:noFill/>
        </p:spPr>
        <p:txBody>
          <a:bodyPr wrap="square" rtlCol="0">
            <a:spAutoFit/>
          </a:bodyPr>
          <a:lstStyle/>
          <a:p>
            <a:r>
              <a:rPr lang="en-US" dirty="0" smtClean="0">
                <a:solidFill>
                  <a:prstClr val="black"/>
                </a:solidFill>
              </a:rPr>
              <a:t>Click the link above and take the challenge!!!</a:t>
            </a:r>
            <a:endParaRPr lang="en-US" dirty="0">
              <a:solidFill>
                <a:prstClr val="black"/>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http://morriscourse.com/elements_of_ecology/images/mojave_desert_4.jpg"/>
          <p:cNvPicPr>
            <a:picLocks noChangeAspect="1" noChangeArrowheads="1"/>
          </p:cNvPicPr>
          <p:nvPr/>
        </p:nvPicPr>
        <p:blipFill>
          <a:blip r:embed="rId2" cstate="print"/>
          <a:srcRect/>
          <a:stretch>
            <a:fillRect/>
          </a:stretch>
        </p:blipFill>
        <p:spPr bwMode="auto">
          <a:xfrm>
            <a:off x="0" y="2438400"/>
            <a:ext cx="4762500" cy="3333750"/>
          </a:xfrm>
          <a:prstGeom prst="rect">
            <a:avLst/>
          </a:prstGeom>
          <a:noFill/>
        </p:spPr>
      </p:pic>
      <p:sp>
        <p:nvSpPr>
          <p:cNvPr id="2" name="Title 1"/>
          <p:cNvSpPr>
            <a:spLocks noGrp="1"/>
          </p:cNvSpPr>
          <p:nvPr>
            <p:ph type="title"/>
          </p:nvPr>
        </p:nvSpPr>
        <p:spPr>
          <a:xfrm>
            <a:off x="381000" y="1447800"/>
            <a:ext cx="3962400" cy="990600"/>
          </a:xfrm>
        </p:spPr>
        <p:txBody>
          <a:bodyPr/>
          <a:lstStyle/>
          <a:p>
            <a:r>
              <a:rPr lang="en-US" dirty="0" err="1" smtClean="0"/>
              <a:t>Sonoran</a:t>
            </a:r>
            <a:r>
              <a:rPr lang="en-US" dirty="0" smtClean="0"/>
              <a:t> Desert</a:t>
            </a:r>
            <a:endParaRPr lang="en-US" dirty="0"/>
          </a:p>
        </p:txBody>
      </p:sp>
      <p:pic>
        <p:nvPicPr>
          <p:cNvPr id="1026" name="Picture 2" descr="http://cdri.org/wp-content/uploads/2009/05/Great-Basin-May-trip-2005-P-220x146.jpg">
            <a:hlinkClick r:id="rId3"/>
          </p:cNvPr>
          <p:cNvPicPr>
            <a:picLocks noChangeAspect="1" noChangeArrowheads="1"/>
          </p:cNvPicPr>
          <p:nvPr/>
        </p:nvPicPr>
        <p:blipFill>
          <a:blip r:embed="rId4" cstate="print"/>
          <a:srcRect/>
          <a:stretch>
            <a:fillRect/>
          </a:stretch>
        </p:blipFill>
        <p:spPr bwMode="auto">
          <a:xfrm>
            <a:off x="5791200" y="1219200"/>
            <a:ext cx="2971800" cy="1924051"/>
          </a:xfrm>
          <a:prstGeom prst="rect">
            <a:avLst/>
          </a:prstGeom>
          <a:noFill/>
        </p:spPr>
      </p:pic>
      <p:sp>
        <p:nvSpPr>
          <p:cNvPr id="5" name="Title 1"/>
          <p:cNvSpPr txBox="1">
            <a:spLocks/>
          </p:cNvSpPr>
          <p:nvPr/>
        </p:nvSpPr>
        <p:spPr>
          <a:xfrm>
            <a:off x="5867400" y="0"/>
            <a:ext cx="28956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Great Basin Desert</a:t>
            </a:r>
          </a:p>
        </p:txBody>
      </p:sp>
      <p:sp>
        <p:nvSpPr>
          <p:cNvPr id="6" name="Title 1"/>
          <p:cNvSpPr txBox="1">
            <a:spLocks/>
          </p:cNvSpPr>
          <p:nvPr/>
        </p:nvSpPr>
        <p:spPr>
          <a:xfrm>
            <a:off x="4267200" y="5257800"/>
            <a:ext cx="3962400" cy="1143000"/>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Mojave</a:t>
            </a:r>
            <a:r>
              <a:rPr kumimoji="0" lang="en-US" sz="4400" b="0" i="0" u="none" strike="noStrike" kern="1200" cap="none" spc="0" normalizeH="0" noProof="0" dirty="0" smtClean="0">
                <a:ln>
                  <a:noFill/>
                </a:ln>
                <a:solidFill>
                  <a:schemeClr val="tx1"/>
                </a:solidFill>
                <a:effectLst/>
                <a:uLnTx/>
                <a:uFillTx/>
                <a:latin typeface="+mj-lt"/>
                <a:ea typeface="+mj-ea"/>
                <a:cs typeface="+mj-cs"/>
              </a:rPr>
              <a:t> </a:t>
            </a:r>
            <a:r>
              <a:rPr kumimoji="0" lang="en-US" sz="4400" b="0" i="0" u="none" strike="noStrike" kern="1200" cap="none" spc="0" normalizeH="0" baseline="0" noProof="0" dirty="0" smtClean="0">
                <a:ln>
                  <a:noFill/>
                </a:ln>
                <a:solidFill>
                  <a:schemeClr val="tx1"/>
                </a:solidFill>
                <a:effectLst/>
                <a:uLnTx/>
                <a:uFillTx/>
                <a:latin typeface="+mj-lt"/>
                <a:ea typeface="+mj-ea"/>
                <a:cs typeface="+mj-cs"/>
              </a:rPr>
              <a:t>Desert</a:t>
            </a:r>
          </a:p>
          <a:p>
            <a:pPr marL="0" marR="0" lvl="0" indent="0" algn="ctr" defTabSz="914400" rtl="0" eaLnBrk="1" fontAlgn="auto" latinLnBrk="0" hangingPunct="1">
              <a:lnSpc>
                <a:spcPct val="100000"/>
              </a:lnSpc>
              <a:spcBef>
                <a:spcPct val="0"/>
              </a:spcBef>
              <a:spcAft>
                <a:spcPts val="0"/>
              </a:spcAft>
              <a:buClrTx/>
              <a:buSzTx/>
              <a:buFontTx/>
              <a:buNone/>
              <a:tabLst/>
              <a:defRPr/>
            </a:pPr>
            <a:r>
              <a:rPr lang="en-US" sz="4400" dirty="0" smtClean="0">
                <a:latin typeface="+mj-lt"/>
                <a:ea typeface="+mj-ea"/>
                <a:cs typeface="+mj-cs"/>
              </a:rPr>
              <a:t>Rock art</a:t>
            </a:r>
            <a:endParaRPr kumimoji="0" 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7" name="Title 1"/>
          <p:cNvSpPr txBox="1">
            <a:spLocks/>
          </p:cNvSpPr>
          <p:nvPr/>
        </p:nvSpPr>
        <p:spPr>
          <a:xfrm>
            <a:off x="152400" y="5715000"/>
            <a:ext cx="39624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chemeClr val="tx1"/>
                </a:solidFill>
                <a:effectLst/>
                <a:uLnTx/>
                <a:uFillTx/>
                <a:latin typeface="+mj-lt"/>
                <a:ea typeface="+mj-ea"/>
                <a:cs typeface="+mj-cs"/>
              </a:rPr>
              <a:t>Desert</a:t>
            </a:r>
          </a:p>
        </p:txBody>
      </p:sp>
      <p:pic>
        <p:nvPicPr>
          <p:cNvPr id="1028" name="Picture 4" descr="http://cdri.org/wp-content/uploads/2009/05/Sonoran-Desert-2004-10-23-P-220x146.jpg">
            <a:hlinkClick r:id="rId5"/>
          </p:cNvPr>
          <p:cNvPicPr>
            <a:picLocks noChangeAspect="1" noChangeArrowheads="1"/>
          </p:cNvPicPr>
          <p:nvPr/>
        </p:nvPicPr>
        <p:blipFill>
          <a:blip r:embed="rId6" cstate="print"/>
          <a:srcRect/>
          <a:stretch>
            <a:fillRect/>
          </a:stretch>
        </p:blipFill>
        <p:spPr bwMode="auto">
          <a:xfrm>
            <a:off x="533400" y="228600"/>
            <a:ext cx="3581400" cy="1371600"/>
          </a:xfrm>
          <a:prstGeom prst="rect">
            <a:avLst/>
          </a:prstGeom>
          <a:noFill/>
        </p:spPr>
      </p:pic>
      <p:pic>
        <p:nvPicPr>
          <p:cNvPr id="1030" name="Picture 6" descr="http://cdri.org/wp-content/uploads/2009/05/Rockart-in-the-Mojave-Deser-220x146.jpg">
            <a:hlinkClick r:id="rId7"/>
          </p:cNvPr>
          <p:cNvPicPr>
            <a:picLocks noChangeAspect="1" noChangeArrowheads="1"/>
          </p:cNvPicPr>
          <p:nvPr/>
        </p:nvPicPr>
        <p:blipFill>
          <a:blip r:embed="rId8" cstate="print"/>
          <a:srcRect/>
          <a:stretch>
            <a:fillRect/>
          </a:stretch>
        </p:blipFill>
        <p:spPr bwMode="auto">
          <a:xfrm>
            <a:off x="4191000" y="3886200"/>
            <a:ext cx="2781300" cy="1390650"/>
          </a:xfrm>
          <a:prstGeom prst="rect">
            <a:avLst/>
          </a:prstGeom>
          <a:noFill/>
        </p:spPr>
      </p:pic>
      <p:sp>
        <p:nvSpPr>
          <p:cNvPr id="10" name="Rectangle 9"/>
          <p:cNvSpPr/>
          <p:nvPr/>
        </p:nvSpPr>
        <p:spPr>
          <a:xfrm>
            <a:off x="0" y="5715000"/>
            <a:ext cx="4572000" cy="369332"/>
          </a:xfrm>
          <a:prstGeom prst="rect">
            <a:avLst/>
          </a:prstGeom>
        </p:spPr>
        <p:txBody>
          <a:bodyPr>
            <a:spAutoFit/>
          </a:bodyPr>
          <a:lstStyle/>
          <a:p>
            <a:r>
              <a:rPr lang="en-US" b="1" dirty="0" smtClean="0">
                <a:solidFill>
                  <a:srgbClr val="FF0000"/>
                </a:solidFill>
              </a:rPr>
              <a:t>smallest and </a:t>
            </a:r>
            <a:r>
              <a:rPr lang="en-US" b="1" dirty="0" err="1" smtClean="0">
                <a:solidFill>
                  <a:srgbClr val="FF0000"/>
                </a:solidFill>
              </a:rPr>
              <a:t>dryest</a:t>
            </a:r>
            <a:r>
              <a:rPr lang="en-US" b="1" dirty="0" smtClean="0">
                <a:solidFill>
                  <a:srgbClr val="FF0000"/>
                </a:solidFill>
              </a:rPr>
              <a:t> desert—the Mojave</a:t>
            </a:r>
            <a:endParaRPr lang="en-US" b="1" dirty="0">
              <a:solidFill>
                <a:srgbClr val="FF0000"/>
              </a:solidFill>
            </a:endParaRPr>
          </a:p>
        </p:txBody>
      </p:sp>
      <p:sp>
        <p:nvSpPr>
          <p:cNvPr id="1032" name="AutoShape 8" descr="data:image/jpg;base64,/9j/4AAQSkZJRgABAQAAAQABAAD/2wCEAAkGBhQSERUUExMUFRUVFxYZFxgWFxsaHBgbFxgVGBcWGB0aHicgFxsjHBgUIC8gIycpLC0sFx4xNTAqNSYrLCkBCQoKDgwOGg8PGiokHyQsNS0sLDUsLCksLCwpLCwsKSwpLCwsLCwsKSksLCwsLCwsLCwsLCksLCwpLCwsKSksLP/AABEIAFsAhgMBIgACEQEDEQH/xAAbAAACAgMBAAAAAAAAAAAAAAAEBQMGAAECB//EADsQAAECBAQEAwcCBAYDAAAAAAECEQADBCESMUFRBWFxkQYigRMyobHB0fBCUkNisvEVFiOCkuEHFHL/xAAZAQADAQEBAAAAAAAAAAAAAAABAgMEAAX/xAAiEQACAgEDBQEBAAAAAAAAAAAAAQIREhMhMQMEFEFRYSL/2gAMAwEAAhEDEQA/AGkvi8s79oKl1Us6j1EACj2bvEopd0/KPVcYnk5MYJkSzlhjZ4Ug6Ds8Lky20UIJBOiiPT7wuLXDOyXtBKeDJ2HaJZfC0jIQMiesfxB6iCUcSXuD0EK1L6FOPwMp6cPcDsIORTo/Yn/iPtC1PEjt8I6l8ZL3+RiThJlFOKGhp0fsR2ERrSnQDtECa0K1jovvCY0PlfBFOSIBnTWyIiaomnJj8IAqJBIP+oPQRWMfpNy+A9TxMp/a/VngWR4nGLCtLGF1VTzAo+V+bCB5tBMOaSPSNa6UfZn1ZFrFQFC0bdwzwh4XNVLLLICWy5wwmTkm4WO8RlCmWjOzc2Ut7AmMjUiqIsXjIm7RRA8iWogKHmBAINxY5GCpaVbHv94H8N1q106CsF2zUkJcaFIH6WZrDKHQngZtDajasm4U6sCSknN+x+kFy5X/ANdz9YnTO5fCB6vjCZakJOa8sg12cvkM7/ymFcwqAUilB37/AHiaXQp2+McypuIAi4OoIIidIJ1hLYySOxSJ/bGjSI2TEgLRyZo1BhbY1I0KVOjRyqmOhAiGi4ghayhilSc0k6ue4Zj0UIPUgGFU7C4ULzTzH94GB6qlmN5bnq0NFShyiJY5mHUxXArszhc9Wam5PGS+DK/UtZ+UPFp5mI25mK6rE0kI5vAUbEnnEcukSj9Ih3MPOAqggAklgLknQDMmO1H7Dpr0Cy1B4yK1R+MMTPJxlftFJwFmlpmYEEvmTftGQuSZXTkhZwfxqqW49khSSckunJIACc2DAWL5GAPEnjAzZwwYkpAZnHcEbjMHaIEUQmpBCEtqRbq17wgqEYZpD67+h0jypdZyTiejoxi8j07w344QiQBOxFsiGPcki/SI+M+JaZc1KkJWVYV4rgDzAJfMi4xAkMbDrFe4dwNM2WHVcbgkfEddoxfADLmksFuHBDAE6ggi2R79YEe4dKINBXkelU/jSmCQHKWAsE2HIdI6qPHEhIJQFLYE5MBnm/SPPqOkMxj7NIAABONWj6CzvBJo1JIDMlQZwSG3Or3ftDPunxQPGXJeeF+OpExPnPs1BsQuQ/6gCObwenxRTH+Mn4/aPO5Hh1QSAlQV5nclizqt8dYlPhVRIwrNt1DP007QvmJbML7W+CyT+LIVUqUJoIBlFJBuxUQpPUCYr0CYc/5okBeALThCCSp2ZmISzbYi/Jo8yqqVXs0LL3WoG9jhxuTv7mXTaGErhcwpxqUl8LhA3UL4jkc8stLxPXabaQ76CaSbL9T+IpSwT7RAD+XEoJJDC5BLgE5dOcLuNeNaenzOM4cQCCFPdmd2d9I8/wCI8FXKQFKWpQsLDEzm1tsoBXwFc9gm5fJTJLakd/hF13Kok+23PUVeKZHsFT8YwpS6g4xD+Uh84TcV8eSpfuELuliHLg3VsxA03UnmIpR8NCWMNRN9kk+VsAURZwogGwyLvtEY8M04QVioK0IKgWQQnEm/mUPMkHLEE5w/k/gvjon4n/5AqVOASlJW4OFiMKicL7FJQ4N4lPj9U+nmImIGJUtYdHlAcEau9j8Igpq5SjNky5OGUZa3SFM5IZK7ki97659E07gFrEpJsATiT/yTl2gLuae4+ha2HvhfjwloeYgrLBCMvKhLsnLJyT2jIR0/DwHxm/8AKSB8ReMi0e5gklROXbtu2yT/ABYtZ2JZ+j3+UJxMHtfMCbwajhFSr3ZZZjbQP11iSh4GtU0BYYkA+6769NIwSximbd5Daj4ngATdjyvkde5h9w/hInWUqcbYgZbOBfMqt6RXpPBJhml0lgzkZEaNbblvFtoeJezllIU5yA1AGpDXiG0R6dCnidKtCwlClYbBls+z+R9vhEa61gxLKBAvlrr1hrS8UQXYOVMT1f5OfnElXIlzFALQN/qT8BE9dJ8D6baEKeMKQp31b86w1/zEZaXzJLZ8r9IXVnBymYAgOlTYRuRpudTEVfwtZCMSkowOVAnO7AjRrjvFrU1ZOmmBzq+ZMKkpLpZawA7up3A3fEo+sTUXH5iJnvWO/wCZ/aA0hWMn2UwKFwcCm0BB9XvEEhC5iifZKYZuQGyAF+uUHcFIutFxETU5kqSN/nz1gTi1MTLUoumWAAFWxFWgJ2JyhLIK5YCpUpbk38ruG3Orw4nVpNOUTSU4g2EtlY6g8ojJb5FFxRT58qZMluVhWAHGFXU72/2kMQ1rwx4RThaSUBKUHyzcTu2FjcEOA+ZdneNUE+UlRwkgnXO92KgbHNrbwylVwSFJUcQJJLjMlnu9shprFH1BcBRQVCkrIVOyJQAQzoT5Q7B9+jRpc6e/lAa906/n1gxRlJQwQMQDFWTvf6xXp3GSh0pBSL2d9TqYKbm9jqUVuM/azCfNLu21/WMhIriiybkxqLqEvwk5r9PWJc93xKBIc+UBhYi73MUGZUE1Ewh2BzO5Hus4Dti++UPakKTYFYSQWKlm1+pxf2jin4ChRKnPmLncE9fSETS5KNNh9RxCf/CQp2JcJB9XUHHbWEdQiqLmYJhUSbpz1YlhYZ5/CLNLoEi3nD9TlziOo4XLWS5VdruXvE7XA1UKKSo9npfncu2XcCHNM6g4e7X25RxR8AlDJyxKXd38twX1dxbaGMqjATYmw6Dr2+kZZteiqujdAoycypZJYFvdFg2dusMf8RCTcDbGQ3213hXIq/Zq0vr0y+sMqSuC7t30f56Q0Z+hWt7JZtcoAKDYRmb+uhaAZvG0rJSCh7NiDtpmbE/9QTNUbEJfdyQQDA8+TLVdSSyTb8+MNl9Bj8Fx4lUXStCFFyzNldn+XaKx4pkzlkEps1igZbAtvbtyi7VUhBe1jaxILHmCNGtrA8pMpCAlixORc8tTbIchFIzTYHFnlCsaFOQwG+vpEv8A7kwl0pUX2dvxo9RmpluxA/3AN6b3eBqsoQlwkADNg0Vc1V0Kov6UyRQz5gJwFPUgRBP4Gt8RZ9QBzy5nKH83iIfSAKjiBiGcr2KYr2cy5SfwC8ZAiq++UZFIwbQrcbLhJqApNwzjUc3LbZRNTFAyYC99+8QoHmB1Ki/oDAtGsqwvfzqHoFLhpUKh4KoWAZjqNb7xDMqEhJw53HK2h3u3cwKPfA0/7iNU0mXc/t/rV9hGVzZWkb4ZNIS51USDc3V51E7ZqHoN4InVzJI2B9G055wJQF05n9fwVaOapX+qq+gP9cGUcrOi6OJlUFXAu4DvmC1+hf5Q2p6rPCbDP6/2it0os/Mf1QzpVMD1+sBQ3C2OZ1cbEjS/I3yiBXEfx4CTMJOf4WeBystn+ZxzhYVKhrMq8Q/vA8ysBcDJ9m+f5eIJJy6GBJyziPp8zC40G7JaniDZpVYem2rvof7wvruIKUgulAOyVG2YIMbKypJck5/IRU5k0kP1ytttGnprIhP+SOdXkGIzXHeBJ5vHL5xsXTRnc2FpnEnX0jUcyFRkNQLs/9k=">
            <a:hlinkClick r:id="rId9"/>
          </p:cNvPr>
          <p:cNvSpPr>
            <a:spLocks noChangeAspect="1" noChangeArrowheads="1"/>
          </p:cNvSpPr>
          <p:nvPr/>
        </p:nvSpPr>
        <p:spPr bwMode="auto">
          <a:xfrm>
            <a:off x="155575" y="-411163"/>
            <a:ext cx="1276350" cy="8667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4" name="AutoShape 10" descr="data:image/jpg;base64,/9j/4AAQSkZJRgABAQAAAQABAAD/2wCEAAkGBhQSERUUExMUFRUVFxYZFxgWFxsaHBgbFxgVGBcWGB0aHicgFxsjHBgUIC8gIycpLC0sFx4xNTAqNSYrLCkBCQoKDgwOGg8PGiokHyQsNS0sLDUsLCksLCwpLCwsKSwpLCwsLCwsKSksLCwsLCwsLCwsLCksLCwpLCwsKSksLP/AABEIAFsAhgMBIgACEQEDEQH/xAAbAAACAgMBAAAAAAAAAAAAAAAEBQMGAAECB//EADsQAAECBAQEAwcCBAYDAAAAAAECEQADBCESMUFRBWFxkQYigRMyobHB0fBCUkNisvEVFiOCkuEHFHL/xAAZAQADAQEBAAAAAAAAAAAAAAABAgMEAAX/xAAiEQACAgEDBQEBAAAAAAAAAAAAAQIREhMhMQMEFEFRYSL/2gAMAwEAAhEDEQA/AGkvi8s79oKl1Us6j1EACj2bvEopd0/KPVcYnk5MYJkSzlhjZ4Ug6Ds8Lky20UIJBOiiPT7wuLXDOyXtBKeDJ2HaJZfC0jIQMiesfxB6iCUcSXuD0EK1L6FOPwMp6cPcDsIORTo/Yn/iPtC1PEjt8I6l8ZL3+RiThJlFOKGhp0fsR2ERrSnQDtECa0K1jovvCY0PlfBFOSIBnTWyIiaomnJj8IAqJBIP+oPQRWMfpNy+A9TxMp/a/VngWR4nGLCtLGF1VTzAo+V+bCB5tBMOaSPSNa6UfZn1ZFrFQFC0bdwzwh4XNVLLLICWy5wwmTkm4WO8RlCmWjOzc2Ut7AmMjUiqIsXjIm7RRA8iWogKHmBAINxY5GCpaVbHv94H8N1q106CsF2zUkJcaFIH6WZrDKHQngZtDajasm4U6sCSknN+x+kFy5X/ANdz9YnTO5fCB6vjCZakJOa8sg12cvkM7/ymFcwqAUilB37/AHiaXQp2+McypuIAi4OoIIidIJ1hLYySOxSJ/bGjSI2TEgLRyZo1BhbY1I0KVOjRyqmOhAiGi4ghayhilSc0k6ue4Zj0UIPUgGFU7C4ULzTzH94GB6qlmN5bnq0NFShyiJY5mHUxXArszhc9Wam5PGS+DK/UtZ+UPFp5mI25mK6rE0kI5vAUbEnnEcukSj9Ih3MPOAqggAklgLknQDMmO1H7Dpr0Cy1B4yK1R+MMTPJxlftFJwFmlpmYEEvmTftGQuSZXTkhZwfxqqW49khSSckunJIACc2DAWL5GAPEnjAzZwwYkpAZnHcEbjMHaIEUQmpBCEtqRbq17wgqEYZpD67+h0jypdZyTiejoxi8j07w344QiQBOxFsiGPcki/SI+M+JaZc1KkJWVYV4rgDzAJfMi4xAkMbDrFe4dwNM2WHVcbgkfEddoxfADLmksFuHBDAE6ggi2R79YEe4dKINBXkelU/jSmCQHKWAsE2HIdI6qPHEhIJQFLYE5MBnm/SPPqOkMxj7NIAABONWj6CzvBJo1JIDMlQZwSG3Or3ftDPunxQPGXJeeF+OpExPnPs1BsQuQ/6gCObwenxRTH+Mn4/aPO5Hh1QSAlQV5nclizqt8dYlPhVRIwrNt1DP007QvmJbML7W+CyT+LIVUqUJoIBlFJBuxUQpPUCYr0CYc/5okBeALThCCSp2ZmISzbYi/Jo8yqqVXs0LL3WoG9jhxuTv7mXTaGErhcwpxqUl8LhA3UL4jkc8stLxPXabaQ76CaSbL9T+IpSwT7RAD+XEoJJDC5BLgE5dOcLuNeNaenzOM4cQCCFPdmd2d9I8/wCI8FXKQFKWpQsLDEzm1tsoBXwFc9gm5fJTJLakd/hF13Kok+23PUVeKZHsFT8YwpS6g4xD+Uh84TcV8eSpfuELuliHLg3VsxA03UnmIpR8NCWMNRN9kk+VsAURZwogGwyLvtEY8M04QVioK0IKgWQQnEm/mUPMkHLEE5w/k/gvjon4n/5AqVOASlJW4OFiMKicL7FJQ4N4lPj9U+nmImIGJUtYdHlAcEau9j8Igpq5SjNky5OGUZa3SFM5IZK7ki97659E07gFrEpJsATiT/yTl2gLuae4+ha2HvhfjwloeYgrLBCMvKhLsnLJyT2jIR0/DwHxm/8AKSB8ReMi0e5gklROXbtu2yT/ABYtZ2JZ+j3+UJxMHtfMCbwajhFSr3ZZZjbQP11iSh4GtU0BYYkA+6769NIwSximbd5Daj4ngATdjyvkde5h9w/hInWUqcbYgZbOBfMqt6RXpPBJhml0lgzkZEaNbblvFtoeJezllIU5yA1AGpDXiG0R6dCnidKtCwlClYbBls+z+R9vhEa61gxLKBAvlrr1hrS8UQXYOVMT1f5OfnElXIlzFALQN/qT8BE9dJ8D6baEKeMKQp31b86w1/zEZaXzJLZ8r9IXVnBymYAgOlTYRuRpudTEVfwtZCMSkowOVAnO7AjRrjvFrU1ZOmmBzq+ZMKkpLpZawA7up3A3fEo+sTUXH5iJnvWO/wCZ/aA0hWMn2UwKFwcCm0BB9XvEEhC5iifZKYZuQGyAF+uUHcFIutFxETU5kqSN/nz1gTi1MTLUoumWAAFWxFWgJ2JyhLIK5YCpUpbk38ruG3Orw4nVpNOUTSU4g2EtlY6g8ojJb5FFxRT58qZMluVhWAHGFXU72/2kMQ1rwx4RThaSUBKUHyzcTu2FjcEOA+ZdneNUE+UlRwkgnXO92KgbHNrbwylVwSFJUcQJJLjMlnu9shprFH1BcBRQVCkrIVOyJQAQzoT5Q7B9+jRpc6e/lAa906/n1gxRlJQwQMQDFWTvf6xXp3GSh0pBSL2d9TqYKbm9jqUVuM/azCfNLu21/WMhIriiybkxqLqEvwk5r9PWJc93xKBIc+UBhYi73MUGZUE1Ewh2BzO5Hus4Dti++UPakKTYFYSQWKlm1+pxf2jin4ChRKnPmLncE9fSETS5KNNh9RxCf/CQp2JcJB9XUHHbWEdQiqLmYJhUSbpz1YlhYZ5/CLNLoEi3nD9TlziOo4XLWS5VdruXvE7XA1UKKSo9npfncu2XcCHNM6g4e7X25RxR8AlDJyxKXd38twX1dxbaGMqjATYmw6Dr2+kZZteiqujdAoycypZJYFvdFg2dusMf8RCTcDbGQ3213hXIq/Zq0vr0y+sMqSuC7t30f56Q0Z+hWt7JZtcoAKDYRmb+uhaAZvG0rJSCh7NiDtpmbE/9QTNUbEJfdyQQDA8+TLVdSSyTb8+MNl9Bj8Fx4lUXStCFFyzNldn+XaKx4pkzlkEps1igZbAtvbtyi7VUhBe1jaxILHmCNGtrA8pMpCAlixORc8tTbIchFIzTYHFnlCsaFOQwG+vpEv8A7kwl0pUX2dvxo9RmpluxA/3AN6b3eBqsoQlwkADNg0Vc1V0Kov6UyRQz5gJwFPUgRBP4Gt8RZ9QBzy5nKH83iIfSAKjiBiGcr2KYr2cy5SfwC8ZAiq++UZFIwbQrcbLhJqApNwzjUc3LbZRNTFAyYC99+8QoHmB1Ki/oDAtGsqwvfzqHoFLhpUKh4KoWAZjqNb7xDMqEhJw53HK2h3u3cwKPfA0/7iNU0mXc/t/rV9hGVzZWkb4ZNIS51USDc3V51E7ZqHoN4InVzJI2B9G055wJQF05n9fwVaOapX+qq+gP9cGUcrOi6OJlUFXAu4DvmC1+hf5Q2p6rPCbDP6/2it0os/Mf1QzpVMD1+sBQ3C2OZ1cbEjS/I3yiBXEfx4CTMJOf4WeBystn+ZxzhYVKhrMq8Q/vA8ysBcDJ9m+f5eIJJy6GBJyziPp8zC40G7JaniDZpVYem2rvof7wvruIKUgulAOyVG2YIMbKypJck5/IRU5k0kP1ytttGnprIhP+SOdXkGIzXHeBJ5vHL5xsXTRnc2FpnEnX0jUcyFRkNQLs/9k=">
            <a:hlinkClick r:id="rId9"/>
          </p:cNvPr>
          <p:cNvSpPr>
            <a:spLocks noChangeAspect="1" noChangeArrowheads="1"/>
          </p:cNvSpPr>
          <p:nvPr/>
        </p:nvSpPr>
        <p:spPr bwMode="auto">
          <a:xfrm>
            <a:off x="155575" y="-411163"/>
            <a:ext cx="1276350" cy="86677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ctionIs" pitchFamily="2" charset="0"/>
              </a:rPr>
              <a:t>Deserts are out of </a:t>
            </a:r>
            <a:r>
              <a:rPr lang="en-US" dirty="0" err="1" smtClean="0">
                <a:latin typeface="ActionIs" pitchFamily="2" charset="0"/>
              </a:rPr>
              <a:t>thIS</a:t>
            </a:r>
            <a:r>
              <a:rPr lang="en-US" dirty="0" smtClean="0">
                <a:latin typeface="ActionIs" pitchFamily="2" charset="0"/>
              </a:rPr>
              <a:t> world!!</a:t>
            </a:r>
            <a:endParaRPr lang="en-US" dirty="0">
              <a:latin typeface="ActionIs" pitchFamily="2" charset="0"/>
            </a:endParaRPr>
          </a:p>
        </p:txBody>
      </p:sp>
      <p:pic>
        <p:nvPicPr>
          <p:cNvPr id="17410" name="Picture 2"/>
          <p:cNvPicPr>
            <a:picLocks noGrp="1" noChangeAspect="1" noChangeArrowheads="1"/>
          </p:cNvPicPr>
          <p:nvPr>
            <p:ph idx="1"/>
          </p:nvPr>
        </p:nvPicPr>
        <p:blipFill>
          <a:blip r:embed="rId2" cstate="print"/>
          <a:srcRect/>
          <a:stretch>
            <a:fillRect/>
          </a:stretch>
        </p:blipFill>
        <p:spPr bwMode="auto">
          <a:xfrm>
            <a:off x="3024187" y="2910680"/>
            <a:ext cx="5129213" cy="2423319"/>
          </a:xfrm>
          <a:prstGeom prst="rect">
            <a:avLst/>
          </a:prstGeom>
          <a:noFill/>
          <a:ln w="9525">
            <a:noFill/>
            <a:miter lim="800000"/>
            <a:headEnd/>
            <a:tailEnd/>
          </a:ln>
          <a:effectLst/>
        </p:spPr>
      </p:pic>
      <p:sp>
        <p:nvSpPr>
          <p:cNvPr id="5" name="TextBox 4"/>
          <p:cNvSpPr txBox="1"/>
          <p:nvPr/>
        </p:nvSpPr>
        <p:spPr>
          <a:xfrm>
            <a:off x="838200" y="1600200"/>
            <a:ext cx="3505200" cy="1477328"/>
          </a:xfrm>
          <a:prstGeom prst="rect">
            <a:avLst/>
          </a:prstGeom>
          <a:noFill/>
        </p:spPr>
        <p:txBody>
          <a:bodyPr wrap="square" rtlCol="0">
            <a:spAutoFit/>
          </a:bodyPr>
          <a:lstStyle/>
          <a:p>
            <a:r>
              <a:rPr lang="en-US" b="1" dirty="0" smtClean="0"/>
              <a:t>One of the first images taken at the Viking 2 landing site on </a:t>
            </a:r>
            <a:r>
              <a:rPr lang="en-US" b="1" dirty="0" smtClean="0">
                <a:solidFill>
                  <a:srgbClr val="FF0000"/>
                </a:solidFill>
              </a:rPr>
              <a:t>Mars</a:t>
            </a:r>
            <a:r>
              <a:rPr lang="en-US" b="1" dirty="0" smtClean="0"/>
              <a:t> shows the pink sky over Utopia and the desert pavement on the ground (courtesy of NASA)</a:t>
            </a:r>
            <a:endParaRPr lang="en-US" b="1" dirty="0"/>
          </a:p>
        </p:txBody>
      </p:sp>
      <p:pic>
        <p:nvPicPr>
          <p:cNvPr id="6" name="Picture 4" descr="DPAVMT1"/>
          <p:cNvPicPr>
            <a:picLocks noChangeAspect="1" noChangeArrowheads="1"/>
          </p:cNvPicPr>
          <p:nvPr/>
        </p:nvPicPr>
        <p:blipFill>
          <a:blip r:embed="rId3" cstate="print"/>
          <a:srcRect/>
          <a:stretch>
            <a:fillRect/>
          </a:stretch>
        </p:blipFill>
        <p:spPr>
          <a:xfrm>
            <a:off x="152400" y="227013"/>
            <a:ext cx="8839200" cy="6630987"/>
          </a:xfrm>
          <a:prstGeom prst="rect">
            <a:avLst/>
          </a:prstGeom>
          <a:noFill/>
          <a:ln/>
        </p:spPr>
      </p:pic>
      <p:sp>
        <p:nvSpPr>
          <p:cNvPr id="7" name="TextBox 6"/>
          <p:cNvSpPr txBox="1"/>
          <p:nvPr/>
        </p:nvSpPr>
        <p:spPr>
          <a:xfrm>
            <a:off x="1295400" y="914400"/>
            <a:ext cx="3048000" cy="523220"/>
          </a:xfrm>
          <a:prstGeom prst="rect">
            <a:avLst/>
          </a:prstGeom>
          <a:solidFill>
            <a:schemeClr val="bg1"/>
          </a:solidFill>
        </p:spPr>
        <p:txBody>
          <a:bodyPr wrap="square" rtlCol="0">
            <a:spAutoFit/>
          </a:bodyPr>
          <a:lstStyle/>
          <a:p>
            <a:r>
              <a:rPr lang="en-US" sz="2800" b="1" dirty="0" smtClean="0">
                <a:latin typeface="AbcKids" pitchFamily="2" charset="0"/>
              </a:rPr>
              <a:t>Desert Pavement</a:t>
            </a:r>
            <a:endParaRPr lang="en-US" sz="2800" b="1" dirty="0">
              <a:latin typeface="AbcKids" pitchFamily="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2" name="Picture 4"/>
          <p:cNvPicPr>
            <a:picLocks noGrp="1" noChangeAspect="1" noChangeArrowheads="1"/>
          </p:cNvPicPr>
          <p:nvPr>
            <p:ph idx="1"/>
          </p:nvPr>
        </p:nvPicPr>
        <p:blipFill>
          <a:blip r:embed="rId2" cstate="print"/>
          <a:srcRect/>
          <a:stretch>
            <a:fillRect/>
          </a:stretch>
        </p:blipFill>
        <p:spPr>
          <a:xfrm>
            <a:off x="0" y="501650"/>
            <a:ext cx="9144000" cy="6127750"/>
          </a:xfrm>
          <a:noFill/>
          <a:ln/>
        </p:spPr>
      </p:pic>
      <p:sp>
        <p:nvSpPr>
          <p:cNvPr id="252935" name="Text Box 7"/>
          <p:cNvSpPr txBox="1">
            <a:spLocks noChangeArrowheads="1"/>
          </p:cNvSpPr>
          <p:nvPr/>
        </p:nvSpPr>
        <p:spPr bwMode="auto">
          <a:xfrm>
            <a:off x="533400" y="0"/>
            <a:ext cx="2438400" cy="523220"/>
          </a:xfrm>
          <a:prstGeom prst="rect">
            <a:avLst/>
          </a:prstGeom>
          <a:noFill/>
          <a:ln w="9525">
            <a:noFill/>
            <a:miter lim="800000"/>
            <a:headEnd/>
            <a:tailEnd/>
          </a:ln>
          <a:effectLst/>
        </p:spPr>
        <p:txBody>
          <a:bodyPr>
            <a:spAutoFit/>
          </a:bodyPr>
          <a:lstStyle/>
          <a:p>
            <a:pPr>
              <a:spcBef>
                <a:spcPct val="50000"/>
              </a:spcBef>
            </a:pPr>
            <a:r>
              <a:rPr lang="en-US" sz="2800" b="1" dirty="0" smtClean="0">
                <a:solidFill>
                  <a:srgbClr val="FF0000"/>
                </a:solidFill>
              </a:rPr>
              <a:t>Mojave Desert</a:t>
            </a:r>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Documents and Settings\smcdonald\Local Settings\Temporary Internet Files\Content.IE5\PO0NQSU0\MM900046520[1].gif"/>
          <p:cNvPicPr>
            <a:picLocks noChangeAspect="1" noChangeArrowheads="1" noCrop="1"/>
          </p:cNvPicPr>
          <p:nvPr/>
        </p:nvPicPr>
        <p:blipFill>
          <a:blip r:embed="rId2" cstate="print"/>
          <a:srcRect/>
          <a:stretch>
            <a:fillRect/>
          </a:stretch>
        </p:blipFill>
        <p:spPr bwMode="auto">
          <a:xfrm>
            <a:off x="6019800" y="5562600"/>
            <a:ext cx="904875" cy="1028700"/>
          </a:xfrm>
          <a:prstGeom prst="rect">
            <a:avLst/>
          </a:prstGeom>
          <a:noFill/>
        </p:spPr>
      </p:pic>
      <p:pic>
        <p:nvPicPr>
          <p:cNvPr id="4099" name="Picture 3" descr="C:\Documents and Settings\smcdonald\Local Settings\Temporary Internet Files\Content.IE5\PO0NQSU0\MC900351145[1].wmf"/>
          <p:cNvPicPr>
            <a:picLocks noChangeAspect="1" noChangeArrowheads="1"/>
          </p:cNvPicPr>
          <p:nvPr/>
        </p:nvPicPr>
        <p:blipFill>
          <a:blip r:embed="rId3" cstate="print"/>
          <a:srcRect/>
          <a:stretch>
            <a:fillRect/>
          </a:stretch>
        </p:blipFill>
        <p:spPr bwMode="auto">
          <a:xfrm>
            <a:off x="8069655" y="2895600"/>
            <a:ext cx="1074345" cy="2632295"/>
          </a:xfrm>
          <a:prstGeom prst="rect">
            <a:avLst/>
          </a:prstGeom>
          <a:noFill/>
        </p:spPr>
      </p:pic>
      <p:pic>
        <p:nvPicPr>
          <p:cNvPr id="24578" name="Picture 2" descr="Photo: Saguaro cactus in Sonoran desert landscape"/>
          <p:cNvPicPr>
            <a:picLocks noChangeAspect="1" noChangeArrowheads="1"/>
          </p:cNvPicPr>
          <p:nvPr/>
        </p:nvPicPr>
        <p:blipFill>
          <a:blip r:embed="rId4" cstate="print"/>
          <a:srcRect/>
          <a:stretch>
            <a:fillRect/>
          </a:stretch>
        </p:blipFill>
        <p:spPr bwMode="auto">
          <a:xfrm>
            <a:off x="2743200" y="457200"/>
            <a:ext cx="4143375" cy="4191000"/>
          </a:xfrm>
          <a:prstGeom prst="rect">
            <a:avLst/>
          </a:prstGeom>
          <a:noFill/>
        </p:spPr>
      </p:pic>
      <p:sp>
        <p:nvSpPr>
          <p:cNvPr id="3" name="TextBox 2"/>
          <p:cNvSpPr txBox="1"/>
          <p:nvPr/>
        </p:nvSpPr>
        <p:spPr>
          <a:xfrm>
            <a:off x="228600" y="1"/>
            <a:ext cx="3352800" cy="3785652"/>
          </a:xfrm>
          <a:prstGeom prst="rect">
            <a:avLst/>
          </a:prstGeom>
          <a:noFill/>
        </p:spPr>
        <p:txBody>
          <a:bodyPr wrap="square" rtlCol="0">
            <a:spAutoFit/>
          </a:bodyPr>
          <a:lstStyle/>
          <a:p>
            <a:r>
              <a:rPr lang="en-US" sz="2400" dirty="0" smtClean="0">
                <a:solidFill>
                  <a:srgbClr val="FF0000"/>
                </a:solidFill>
              </a:rPr>
              <a:t>Because it is so close to the ocean, the </a:t>
            </a:r>
            <a:r>
              <a:rPr lang="en-US" sz="2400" dirty="0" err="1" smtClean="0">
                <a:solidFill>
                  <a:srgbClr val="FF0000"/>
                </a:solidFill>
                <a:latin typeface="Cactus Sandwich Fill FM" pitchFamily="2" charset="0"/>
              </a:rPr>
              <a:t>Sonoran</a:t>
            </a:r>
            <a:r>
              <a:rPr lang="en-US" sz="2400" dirty="0" smtClean="0">
                <a:solidFill>
                  <a:srgbClr val="FF0000"/>
                </a:solidFill>
                <a:latin typeface="Cactus Sandwich Fill FM" pitchFamily="2" charset="0"/>
              </a:rPr>
              <a:t> Desert </a:t>
            </a:r>
            <a:r>
              <a:rPr lang="en-US" sz="2400" dirty="0" smtClean="0">
                <a:solidFill>
                  <a:srgbClr val="FF0000"/>
                </a:solidFill>
              </a:rPr>
              <a:t>receives more rain than any other desert, about 10 to 14 inches (25 to 35 centimeters) a year. This precipitation allows cacti like this saguaro to grow extremely large</a:t>
            </a:r>
            <a:endParaRPr lang="en-US" sz="2400" dirty="0">
              <a:solidFill>
                <a:srgbClr val="FF0000"/>
              </a:solidFill>
            </a:endParaRPr>
          </a:p>
        </p:txBody>
      </p:sp>
      <p:sp>
        <p:nvSpPr>
          <p:cNvPr id="4" name="TextBox 3"/>
          <p:cNvSpPr txBox="1"/>
          <p:nvPr/>
        </p:nvSpPr>
        <p:spPr>
          <a:xfrm>
            <a:off x="4495800" y="304800"/>
            <a:ext cx="2819400" cy="1323439"/>
          </a:xfrm>
          <a:prstGeom prst="rect">
            <a:avLst/>
          </a:prstGeom>
          <a:noFill/>
        </p:spPr>
        <p:txBody>
          <a:bodyPr wrap="square" rtlCol="0">
            <a:spAutoFit/>
          </a:bodyPr>
          <a:lstStyle/>
          <a:p>
            <a:r>
              <a:rPr lang="en-US" sz="4000" dirty="0" err="1" smtClean="0">
                <a:latin typeface="Cactus Sandwich Fill FM" pitchFamily="2" charset="0"/>
              </a:rPr>
              <a:t>Sonoran</a:t>
            </a:r>
            <a:r>
              <a:rPr lang="en-US" sz="4000" dirty="0" smtClean="0">
                <a:latin typeface="Cactus Sandwich Fill FM" pitchFamily="2" charset="0"/>
              </a:rPr>
              <a:t> Desert </a:t>
            </a:r>
            <a:endParaRPr lang="en-US" sz="4000" dirty="0"/>
          </a:p>
        </p:txBody>
      </p:sp>
      <p:sp>
        <p:nvSpPr>
          <p:cNvPr id="5" name="TextBox 4"/>
          <p:cNvSpPr txBox="1"/>
          <p:nvPr/>
        </p:nvSpPr>
        <p:spPr>
          <a:xfrm>
            <a:off x="6934200" y="117693"/>
            <a:ext cx="1600200" cy="6740307"/>
          </a:xfrm>
          <a:prstGeom prst="rect">
            <a:avLst/>
          </a:prstGeom>
          <a:noFill/>
        </p:spPr>
        <p:txBody>
          <a:bodyPr wrap="square" rtlCol="0">
            <a:spAutoFit/>
          </a:bodyPr>
          <a:lstStyle/>
          <a:p>
            <a:r>
              <a:rPr lang="en-US" dirty="0" smtClean="0"/>
              <a:t>Within hours of a rain, the Saguaro cactus will be spreading new rootlets to harvest the drops. The plants' accordion-like structure lets them swell with extra liquid, as a Gila monster's extra-large bladder is designed to do, while it packs away food reserves in its expandable tail. </a:t>
            </a:r>
            <a:endParaRPr lang="en-US" dirty="0"/>
          </a:p>
        </p:txBody>
      </p:sp>
      <p:sp>
        <p:nvSpPr>
          <p:cNvPr id="6" name="TextBox 5"/>
          <p:cNvSpPr txBox="1"/>
          <p:nvPr/>
        </p:nvSpPr>
        <p:spPr>
          <a:xfrm>
            <a:off x="3276600" y="5029200"/>
            <a:ext cx="3124200" cy="1477328"/>
          </a:xfrm>
          <a:prstGeom prst="rect">
            <a:avLst/>
          </a:prstGeom>
          <a:noFill/>
        </p:spPr>
        <p:txBody>
          <a:bodyPr wrap="square" rtlCol="0">
            <a:spAutoFit/>
          </a:bodyPr>
          <a:lstStyle/>
          <a:p>
            <a:r>
              <a:rPr lang="en-US" dirty="0" smtClean="0"/>
              <a:t>Gilas can drink enough in one day to boost their body weight 20 percent. Just like that, they'll go from looking awful to looking great. </a:t>
            </a:r>
            <a:endParaRPr lang="en-US" dirty="0"/>
          </a:p>
        </p:txBody>
      </p:sp>
      <p:pic>
        <p:nvPicPr>
          <p:cNvPr id="4098" name="Picture 2" descr="http://upload.wikimedia.org/wikipedia/commons/thumb/a/ab/Gila_monster2.JPG/220px-Gila_monster2.JPG">
            <a:hlinkClick r:id="rId5"/>
          </p:cNvPr>
          <p:cNvPicPr>
            <a:picLocks noChangeAspect="1" noChangeArrowheads="1"/>
          </p:cNvPicPr>
          <p:nvPr/>
        </p:nvPicPr>
        <p:blipFill>
          <a:blip r:embed="rId6" cstate="print"/>
          <a:srcRect/>
          <a:stretch>
            <a:fillRect/>
          </a:stretch>
        </p:blipFill>
        <p:spPr bwMode="auto">
          <a:xfrm>
            <a:off x="914400" y="4981574"/>
            <a:ext cx="2362200" cy="1876426"/>
          </a:xfrm>
          <a:prstGeom prst="rect">
            <a:avLst/>
          </a:prstGeom>
          <a:noFill/>
        </p:spPr>
      </p:pic>
      <p:pic>
        <p:nvPicPr>
          <p:cNvPr id="4102" name="Picture 6" descr="Gila Monster"/>
          <p:cNvPicPr>
            <a:picLocks noChangeAspect="1" noChangeArrowheads="1"/>
          </p:cNvPicPr>
          <p:nvPr/>
        </p:nvPicPr>
        <p:blipFill>
          <a:blip r:embed="rId7" cstate="print"/>
          <a:srcRect/>
          <a:stretch>
            <a:fillRect/>
          </a:stretch>
        </p:blipFill>
        <p:spPr bwMode="auto">
          <a:xfrm>
            <a:off x="228600" y="3962400"/>
            <a:ext cx="1295400" cy="13716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181600"/>
            <a:ext cx="8077200" cy="2316162"/>
          </a:xfrm>
        </p:spPr>
        <p:txBody>
          <a:bodyPr>
            <a:normAutofit/>
          </a:bodyPr>
          <a:lstStyle/>
          <a:p>
            <a:r>
              <a:rPr lang="en-US" sz="2000" dirty="0" smtClean="0">
                <a:hlinkClick r:id="rId2"/>
              </a:rPr>
              <a:t>http://www.cln.org/themes/drylands.html</a:t>
            </a:r>
            <a:r>
              <a:rPr lang="en-US" sz="2000" dirty="0" smtClean="0"/>
              <a:t/>
            </a:r>
            <a:br>
              <a:rPr lang="en-US" sz="2000" dirty="0" smtClean="0"/>
            </a:br>
            <a:r>
              <a:rPr lang="en-US" sz="2000" dirty="0" smtClean="0"/>
              <a:t>lots of good websites with info on deserts</a:t>
            </a:r>
            <a:r>
              <a:rPr lang="en-US" dirty="0" smtClean="0"/>
              <a:t/>
            </a:r>
            <a:br>
              <a:rPr lang="en-US" dirty="0" smtClean="0"/>
            </a:br>
            <a:endParaRPr lang="en-US" dirty="0"/>
          </a:p>
        </p:txBody>
      </p:sp>
      <p:sp>
        <p:nvSpPr>
          <p:cNvPr id="3" name="TextBox 2"/>
          <p:cNvSpPr txBox="1"/>
          <p:nvPr/>
        </p:nvSpPr>
        <p:spPr>
          <a:xfrm>
            <a:off x="5943600" y="2819400"/>
            <a:ext cx="2971800" cy="2308324"/>
          </a:xfrm>
          <a:prstGeom prst="rect">
            <a:avLst/>
          </a:prstGeom>
          <a:noFill/>
        </p:spPr>
        <p:txBody>
          <a:bodyPr wrap="square" rtlCol="0">
            <a:spAutoFit/>
          </a:bodyPr>
          <a:lstStyle/>
          <a:p>
            <a:endParaRPr lang="en-US" dirty="0" smtClean="0">
              <a:hlinkClick r:id="rId3"/>
            </a:endParaRPr>
          </a:p>
          <a:p>
            <a:r>
              <a:rPr lang="en-US" dirty="0" smtClean="0">
                <a:hlinkClick r:id="rId3"/>
              </a:rPr>
              <a:t>http://environment.nationalgeographic.com/environment/photos/threatened-deserts/</a:t>
            </a:r>
            <a:endParaRPr lang="en-US" dirty="0" smtClean="0"/>
          </a:p>
          <a:p>
            <a:r>
              <a:rPr lang="en-US" dirty="0" smtClean="0"/>
              <a:t>This is a link to photos of  threats to Desert areas.</a:t>
            </a:r>
          </a:p>
          <a:p>
            <a:endParaRPr lang="en-US" dirty="0" smtClean="0"/>
          </a:p>
          <a:p>
            <a:endParaRPr lang="en-US" dirty="0"/>
          </a:p>
        </p:txBody>
      </p:sp>
      <p:sp>
        <p:nvSpPr>
          <p:cNvPr id="4" name="TextBox 3"/>
          <p:cNvSpPr txBox="1"/>
          <p:nvPr/>
        </p:nvSpPr>
        <p:spPr>
          <a:xfrm>
            <a:off x="1981200" y="1524000"/>
            <a:ext cx="4800600" cy="923330"/>
          </a:xfrm>
          <a:prstGeom prst="rect">
            <a:avLst/>
          </a:prstGeom>
          <a:noFill/>
        </p:spPr>
        <p:txBody>
          <a:bodyPr wrap="square" rtlCol="0">
            <a:spAutoFit/>
          </a:bodyPr>
          <a:lstStyle/>
          <a:p>
            <a:r>
              <a:rPr lang="en-US" dirty="0" smtClean="0">
                <a:hlinkClick r:id="rId4"/>
              </a:rPr>
              <a:t>http://environment.nationalgeographic.com/environment/photos/desert-landscapes/</a:t>
            </a:r>
            <a:endParaRPr lang="en-US" dirty="0" smtClean="0"/>
          </a:p>
          <a:p>
            <a:r>
              <a:rPr lang="en-US" dirty="0" smtClean="0"/>
              <a:t>This is a link to cool desert photos</a:t>
            </a:r>
            <a:endParaRPr lang="en-US" dirty="0"/>
          </a:p>
        </p:txBody>
      </p:sp>
      <p:sp>
        <p:nvSpPr>
          <p:cNvPr id="5" name="TextBox 4"/>
          <p:cNvSpPr txBox="1"/>
          <p:nvPr/>
        </p:nvSpPr>
        <p:spPr>
          <a:xfrm>
            <a:off x="838200" y="3352800"/>
            <a:ext cx="4038600" cy="1477328"/>
          </a:xfrm>
          <a:prstGeom prst="rect">
            <a:avLst/>
          </a:prstGeom>
          <a:noFill/>
        </p:spPr>
        <p:txBody>
          <a:bodyPr wrap="square" rtlCol="0">
            <a:spAutoFit/>
          </a:bodyPr>
          <a:lstStyle/>
          <a:p>
            <a:r>
              <a:rPr lang="en-US" dirty="0" smtClean="0">
                <a:hlinkClick r:id="rId5"/>
              </a:rPr>
              <a:t>http://environment.nationalgeographic.com/environment/photos/desert-wildlife/#/military-sand-dragon_293_600x450.jpg</a:t>
            </a:r>
            <a:endParaRPr lang="en-US" dirty="0" smtClean="0"/>
          </a:p>
          <a:p>
            <a:r>
              <a:rPr lang="en-US" dirty="0" smtClean="0"/>
              <a:t>This is a link to photos of desert animals.</a:t>
            </a:r>
            <a:endParaRPr lang="en-US" dirty="0"/>
          </a:p>
        </p:txBody>
      </p:sp>
      <p:sp>
        <p:nvSpPr>
          <p:cNvPr id="6" name="TextBox 5"/>
          <p:cNvSpPr txBox="1"/>
          <p:nvPr/>
        </p:nvSpPr>
        <p:spPr>
          <a:xfrm>
            <a:off x="609600" y="0"/>
            <a:ext cx="5181600" cy="1077218"/>
          </a:xfrm>
          <a:prstGeom prst="rect">
            <a:avLst/>
          </a:prstGeom>
          <a:noFill/>
        </p:spPr>
        <p:txBody>
          <a:bodyPr wrap="square" rtlCol="0">
            <a:spAutoFit/>
          </a:bodyPr>
          <a:lstStyle/>
          <a:p>
            <a:r>
              <a:rPr lang="en-US" sz="3200" b="1" dirty="0" smtClean="0"/>
              <a:t>National Geographic websites on deserts:</a:t>
            </a:r>
            <a:endParaRPr lang="en-US" sz="3200" b="1" dirty="0"/>
          </a:p>
        </p:txBody>
      </p:sp>
      <p:pic>
        <p:nvPicPr>
          <p:cNvPr id="7" name="Picture 2" descr="http://geography.mrdonn.org/banner_deserts.gif"/>
          <p:cNvPicPr>
            <a:picLocks noChangeAspect="1" noChangeArrowheads="1"/>
          </p:cNvPicPr>
          <p:nvPr/>
        </p:nvPicPr>
        <p:blipFill>
          <a:blip r:embed="rId6" cstate="print"/>
          <a:srcRect/>
          <a:stretch>
            <a:fillRect/>
          </a:stretch>
        </p:blipFill>
        <p:spPr bwMode="auto">
          <a:xfrm>
            <a:off x="4419600" y="1"/>
            <a:ext cx="4267200" cy="1295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Autofit/>
          </a:bodyPr>
          <a:lstStyle/>
          <a:p>
            <a:r>
              <a:rPr lang="en-US" sz="2400" dirty="0" smtClean="0">
                <a:hlinkClick r:id="rId2"/>
              </a:rPr>
              <a:t>http://www.sheppardsoftware.com/content/animals/quizzes/African/animal_games_african_desert_actual.html</a:t>
            </a:r>
            <a:endParaRPr lang="en-US" sz="2400" dirty="0"/>
          </a:p>
        </p:txBody>
      </p:sp>
      <p:pic>
        <p:nvPicPr>
          <p:cNvPr id="1026" name="Picture 2" descr="http://geography.mrdonn.org/banner_deserts.gif"/>
          <p:cNvPicPr>
            <a:picLocks noChangeAspect="1" noChangeArrowheads="1"/>
          </p:cNvPicPr>
          <p:nvPr/>
        </p:nvPicPr>
        <p:blipFill>
          <a:blip r:embed="rId3" cstate="print"/>
          <a:srcRect/>
          <a:stretch>
            <a:fillRect/>
          </a:stretch>
        </p:blipFill>
        <p:spPr bwMode="auto">
          <a:xfrm>
            <a:off x="1066800" y="2362200"/>
            <a:ext cx="4876800" cy="2247901"/>
          </a:xfrm>
          <a:prstGeom prst="rect">
            <a:avLst/>
          </a:prstGeom>
          <a:noFill/>
        </p:spPr>
      </p:pic>
      <p:sp>
        <p:nvSpPr>
          <p:cNvPr id="4" name="TextBox 3"/>
          <p:cNvSpPr txBox="1"/>
          <p:nvPr/>
        </p:nvSpPr>
        <p:spPr>
          <a:xfrm>
            <a:off x="1066800" y="5562600"/>
            <a:ext cx="6934200" cy="830997"/>
          </a:xfrm>
          <a:prstGeom prst="rect">
            <a:avLst/>
          </a:prstGeom>
          <a:noFill/>
        </p:spPr>
        <p:txBody>
          <a:bodyPr wrap="square" rtlCol="0">
            <a:spAutoFit/>
          </a:bodyPr>
          <a:lstStyle/>
          <a:p>
            <a:r>
              <a:rPr lang="en-US" sz="2400" dirty="0" smtClean="0">
                <a:hlinkClick r:id="rId4"/>
              </a:rPr>
              <a:t>http://environment.nationalgeographic.com/environment/habitats/quiz-habitat</a:t>
            </a:r>
            <a:r>
              <a:rPr lang="en-US" sz="2400" dirty="0" smtClean="0"/>
              <a:t>/</a:t>
            </a:r>
            <a:endParaRPr lang="en-US" sz="2400" dirty="0"/>
          </a:p>
        </p:txBody>
      </p:sp>
      <p:sp>
        <p:nvSpPr>
          <p:cNvPr id="5" name="Rectangle 4"/>
          <p:cNvSpPr/>
          <p:nvPr/>
        </p:nvSpPr>
        <p:spPr>
          <a:xfrm>
            <a:off x="2514600" y="4114800"/>
            <a:ext cx="6125038" cy="92333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Games &amp; Quizzes</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Grp="1" noChangeAspect="1" noChangeArrowheads="1"/>
          </p:cNvPicPr>
          <p:nvPr>
            <p:ph idx="1"/>
          </p:nvPr>
        </p:nvPicPr>
        <p:blipFill>
          <a:blip r:embed="rId2" cstate="print"/>
          <a:srcRect/>
          <a:stretch>
            <a:fillRect/>
          </a:stretch>
        </p:blipFill>
        <p:spPr bwMode="auto">
          <a:xfrm>
            <a:off x="609600" y="1295400"/>
            <a:ext cx="7620000" cy="4495800"/>
          </a:xfrm>
          <a:prstGeom prst="rect">
            <a:avLst/>
          </a:prstGeom>
          <a:noFill/>
          <a:ln w="9525">
            <a:noFill/>
            <a:miter lim="800000"/>
            <a:headEnd/>
            <a:tailEnd/>
          </a:ln>
          <a:effectLst/>
        </p:spPr>
      </p:pic>
      <p:sp>
        <p:nvSpPr>
          <p:cNvPr id="2" name="Title 1"/>
          <p:cNvSpPr>
            <a:spLocks noGrp="1"/>
          </p:cNvSpPr>
          <p:nvPr>
            <p:ph type="title"/>
          </p:nvPr>
        </p:nvSpPr>
        <p:spPr>
          <a:xfrm>
            <a:off x="4876800" y="152400"/>
            <a:ext cx="3810000" cy="1143000"/>
          </a:xfrm>
        </p:spPr>
        <p:txBody>
          <a:bodyPr>
            <a:normAutofit fontScale="90000"/>
          </a:bodyPr>
          <a:lstStyle/>
          <a:p>
            <a:r>
              <a:rPr lang="en-US" dirty="0" smtClean="0"/>
              <a:t>The Seven Summits</a:t>
            </a:r>
            <a:endParaRPr lang="en-US" dirty="0"/>
          </a:p>
        </p:txBody>
      </p:sp>
      <p:sp>
        <p:nvSpPr>
          <p:cNvPr id="6" name="TextBox 5"/>
          <p:cNvSpPr txBox="1"/>
          <p:nvPr/>
        </p:nvSpPr>
        <p:spPr>
          <a:xfrm>
            <a:off x="2209800" y="6019800"/>
            <a:ext cx="5410200" cy="369332"/>
          </a:xfrm>
          <a:prstGeom prst="rect">
            <a:avLst/>
          </a:prstGeom>
          <a:noFill/>
        </p:spPr>
        <p:txBody>
          <a:bodyPr wrap="square" rtlCol="0">
            <a:spAutoFit/>
          </a:bodyPr>
          <a:lstStyle/>
          <a:p>
            <a:r>
              <a:rPr lang="en-US" dirty="0" smtClean="0">
                <a:solidFill>
                  <a:prstClr val="black"/>
                </a:solidFill>
              </a:rPr>
              <a:t>The tallest mountain on each of our </a:t>
            </a:r>
            <a:r>
              <a:rPr lang="en-US" smtClean="0">
                <a:solidFill>
                  <a:prstClr val="black"/>
                </a:solidFill>
              </a:rPr>
              <a:t>7 continents</a:t>
            </a:r>
            <a:endParaRPr lang="en-US" dirty="0">
              <a:solidFill>
                <a:prstClr val="black"/>
              </a:solidFill>
            </a:endParaRPr>
          </a:p>
        </p:txBody>
      </p:sp>
      <p:sp>
        <p:nvSpPr>
          <p:cNvPr id="14343" name="Rectangle 7"/>
          <p:cNvSpPr>
            <a:spLocks noChangeArrowheads="1"/>
          </p:cNvSpPr>
          <p:nvPr/>
        </p:nvSpPr>
        <p:spPr bwMode="auto">
          <a:xfrm>
            <a:off x="0" y="152400"/>
            <a:ext cx="5140959"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buFontTx/>
              <a:buChar char="•"/>
            </a:pPr>
            <a:r>
              <a:rPr lang="en-US" sz="1200" b="1" dirty="0" smtClean="0">
                <a:solidFill>
                  <a:prstClr val="black"/>
                </a:solidFill>
                <a:latin typeface="Arial" charset="0"/>
              </a:rPr>
              <a:t>Asia:</a:t>
            </a:r>
            <a:r>
              <a:rPr lang="en-US" sz="1200" dirty="0" smtClean="0">
                <a:solidFill>
                  <a:prstClr val="black"/>
                </a:solidFill>
                <a:latin typeface="Arial" charset="0"/>
              </a:rPr>
              <a:t> </a:t>
            </a:r>
            <a:r>
              <a:rPr lang="en-US" sz="1200" dirty="0" smtClean="0">
                <a:solidFill>
                  <a:prstClr val="black"/>
                </a:solidFill>
                <a:latin typeface="Arial" charset="0"/>
                <a:hlinkClick r:id="rId3"/>
              </a:rPr>
              <a:t>Mount Everest</a:t>
            </a:r>
            <a:r>
              <a:rPr lang="en-US" sz="1200" dirty="0" smtClean="0">
                <a:solidFill>
                  <a:prstClr val="black"/>
                </a:solidFill>
                <a:latin typeface="Arial" charset="0"/>
              </a:rPr>
              <a:t> 29,035 feet (8850 meters) </a:t>
            </a:r>
          </a:p>
          <a:p>
            <a:pPr eaLnBrk="0" fontAlgn="base" hangingPunct="0">
              <a:spcBef>
                <a:spcPct val="0"/>
              </a:spcBef>
              <a:spcAft>
                <a:spcPct val="0"/>
              </a:spcAft>
              <a:buFontTx/>
              <a:buChar char="•"/>
            </a:pPr>
            <a:r>
              <a:rPr lang="en-US" sz="1200" b="1" dirty="0" smtClean="0">
                <a:solidFill>
                  <a:prstClr val="black"/>
                </a:solidFill>
                <a:latin typeface="Arial" charset="0"/>
              </a:rPr>
              <a:t>South America:</a:t>
            </a:r>
            <a:r>
              <a:rPr lang="en-US" sz="1200" dirty="0" smtClean="0">
                <a:solidFill>
                  <a:prstClr val="black"/>
                </a:solidFill>
                <a:latin typeface="Arial" charset="0"/>
              </a:rPr>
              <a:t> </a:t>
            </a:r>
            <a:r>
              <a:rPr lang="en-US" sz="1200" dirty="0" smtClean="0">
                <a:solidFill>
                  <a:prstClr val="black"/>
                </a:solidFill>
                <a:latin typeface="Arial" charset="0"/>
                <a:hlinkClick r:id="rId4"/>
              </a:rPr>
              <a:t>Aconcagua</a:t>
            </a:r>
            <a:r>
              <a:rPr lang="en-US" sz="1200" dirty="0" smtClean="0">
                <a:solidFill>
                  <a:prstClr val="black"/>
                </a:solidFill>
                <a:latin typeface="Arial" charset="0"/>
              </a:rPr>
              <a:t> 22,829 feet (6962 meters) </a:t>
            </a:r>
          </a:p>
          <a:p>
            <a:pPr eaLnBrk="0" fontAlgn="base" hangingPunct="0">
              <a:spcBef>
                <a:spcPct val="0"/>
              </a:spcBef>
              <a:spcAft>
                <a:spcPct val="0"/>
              </a:spcAft>
              <a:buFontTx/>
              <a:buChar char="•"/>
            </a:pPr>
            <a:r>
              <a:rPr lang="en-US" sz="1200" b="1" dirty="0" smtClean="0">
                <a:solidFill>
                  <a:prstClr val="black"/>
                </a:solidFill>
                <a:latin typeface="Arial" charset="0"/>
              </a:rPr>
              <a:t>North America:</a:t>
            </a:r>
            <a:r>
              <a:rPr lang="en-US" sz="1200" dirty="0" smtClean="0">
                <a:solidFill>
                  <a:prstClr val="black"/>
                </a:solidFill>
                <a:latin typeface="Arial" charset="0"/>
              </a:rPr>
              <a:t> Denali AKA Mount McKinley 20,320 feet (6194 meters) </a:t>
            </a:r>
          </a:p>
          <a:p>
            <a:pPr eaLnBrk="0" fontAlgn="base" hangingPunct="0">
              <a:spcBef>
                <a:spcPct val="0"/>
              </a:spcBef>
              <a:spcAft>
                <a:spcPct val="0"/>
              </a:spcAft>
              <a:buFontTx/>
              <a:buChar char="•"/>
            </a:pPr>
            <a:r>
              <a:rPr lang="en-US" sz="1200" b="1" dirty="0" smtClean="0">
                <a:solidFill>
                  <a:prstClr val="black"/>
                </a:solidFill>
                <a:latin typeface="Arial" charset="0"/>
              </a:rPr>
              <a:t>Africa:</a:t>
            </a:r>
            <a:r>
              <a:rPr lang="en-US" sz="1200" dirty="0" smtClean="0">
                <a:solidFill>
                  <a:prstClr val="black"/>
                </a:solidFill>
                <a:latin typeface="Arial" charset="0"/>
              </a:rPr>
              <a:t> </a:t>
            </a:r>
            <a:r>
              <a:rPr lang="en-US" sz="1200" dirty="0" smtClean="0">
                <a:solidFill>
                  <a:prstClr val="black"/>
                </a:solidFill>
                <a:latin typeface="Arial" charset="0"/>
                <a:hlinkClick r:id="rId5"/>
              </a:rPr>
              <a:t>Kilimanjaro</a:t>
            </a:r>
            <a:r>
              <a:rPr lang="en-US" sz="1200" dirty="0" smtClean="0">
                <a:solidFill>
                  <a:prstClr val="black"/>
                </a:solidFill>
                <a:latin typeface="Arial" charset="0"/>
              </a:rPr>
              <a:t> 19,340 feet (5895 meters) </a:t>
            </a:r>
          </a:p>
          <a:p>
            <a:pPr eaLnBrk="0" fontAlgn="base" hangingPunct="0">
              <a:spcBef>
                <a:spcPct val="0"/>
              </a:spcBef>
              <a:spcAft>
                <a:spcPct val="0"/>
              </a:spcAft>
              <a:buFontTx/>
              <a:buChar char="•"/>
            </a:pPr>
            <a:r>
              <a:rPr lang="en-US" sz="1200" b="1" dirty="0" smtClean="0">
                <a:solidFill>
                  <a:prstClr val="black"/>
                </a:solidFill>
                <a:latin typeface="Arial" charset="0"/>
              </a:rPr>
              <a:t>Europe:</a:t>
            </a:r>
            <a:r>
              <a:rPr lang="en-US" sz="1200" dirty="0" smtClean="0">
                <a:solidFill>
                  <a:prstClr val="black"/>
                </a:solidFill>
                <a:latin typeface="Arial" charset="0"/>
              </a:rPr>
              <a:t> Mount Elbrus 18,510 feet (5642 meters) </a:t>
            </a:r>
          </a:p>
          <a:p>
            <a:pPr eaLnBrk="0" fontAlgn="base" hangingPunct="0">
              <a:spcBef>
                <a:spcPct val="0"/>
              </a:spcBef>
              <a:spcAft>
                <a:spcPct val="0"/>
              </a:spcAft>
              <a:buFontTx/>
              <a:buChar char="•"/>
            </a:pPr>
            <a:r>
              <a:rPr lang="en-US" sz="1200" b="1" dirty="0" smtClean="0">
                <a:solidFill>
                  <a:prstClr val="black"/>
                </a:solidFill>
                <a:latin typeface="Arial" charset="0"/>
              </a:rPr>
              <a:t>Antarctica:</a:t>
            </a:r>
            <a:r>
              <a:rPr lang="en-US" sz="1200" dirty="0" smtClean="0">
                <a:solidFill>
                  <a:prstClr val="black"/>
                </a:solidFill>
                <a:latin typeface="Arial" charset="0"/>
              </a:rPr>
              <a:t> Mount Vinson 16,067 feet (4897 meters)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6.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4211</TotalTime>
  <Words>867</Words>
  <Application>Microsoft Office PowerPoint</Application>
  <PresentationFormat>On-screen Show (4:3)</PresentationFormat>
  <Paragraphs>110</Paragraphs>
  <Slides>24</Slides>
  <Notes>1</Notes>
  <HiddenSlides>0</HiddenSlides>
  <MMClips>0</MMClips>
  <ScaleCrop>false</ScaleCrop>
  <HeadingPairs>
    <vt:vector size="4" baseType="variant">
      <vt:variant>
        <vt:lpstr>Theme</vt:lpstr>
      </vt:variant>
      <vt:variant>
        <vt:i4>17</vt:i4>
      </vt:variant>
      <vt:variant>
        <vt:lpstr>Slide Titles</vt:lpstr>
      </vt:variant>
      <vt:variant>
        <vt:i4>24</vt:i4>
      </vt:variant>
    </vt:vector>
  </HeadingPairs>
  <TitlesOfParts>
    <vt:vector size="41" baseType="lpstr">
      <vt:lpstr>Office Theme</vt:lpstr>
      <vt:lpstr>1_Office Theme</vt:lpstr>
      <vt:lpstr>2_Office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12_Office Theme</vt:lpstr>
      <vt:lpstr>13_Office Theme</vt:lpstr>
      <vt:lpstr>14_Office Theme</vt:lpstr>
      <vt:lpstr>15_Office Theme</vt:lpstr>
      <vt:lpstr>16_Office Theme</vt:lpstr>
      <vt:lpstr>Slide 1</vt:lpstr>
      <vt:lpstr>This ecoregion may be the most biologically diverse desert in the world.  It contains over 250 species of butterflies, 100 mammals, 250 birds, 100 reptiles, 20 amphibian, and 100 cacti.*</vt:lpstr>
      <vt:lpstr>Sonoran Desert</vt:lpstr>
      <vt:lpstr>Deserts are out of thIS world!!</vt:lpstr>
      <vt:lpstr>Slide 5</vt:lpstr>
      <vt:lpstr>Slide 6</vt:lpstr>
      <vt:lpstr>http://www.cln.org/themes/drylands.html lots of good websites with info on deserts </vt:lpstr>
      <vt:lpstr>http://www.sheppardsoftware.com/content/animals/quizzes/African/animal_games_african_desert_actual.html</vt:lpstr>
      <vt:lpstr>The Seven Summits</vt:lpstr>
      <vt:lpstr>The Ural Mountains</vt:lpstr>
      <vt:lpstr>The Himalayas</vt:lpstr>
      <vt:lpstr>Mt. Everest</vt:lpstr>
      <vt:lpstr>Mt. Kosciuszko, Australia</vt:lpstr>
      <vt:lpstr>The Alps</vt:lpstr>
      <vt:lpstr>The Atlas Mountains</vt:lpstr>
      <vt:lpstr>Mt. Kilimanjaro</vt:lpstr>
      <vt:lpstr>The Caucasus Mountains</vt:lpstr>
      <vt:lpstr>The Andes Mountains</vt:lpstr>
      <vt:lpstr>Vinson Massif (Mount Vinson), Antarctica</vt:lpstr>
      <vt:lpstr>The Rocky Mountains</vt:lpstr>
      <vt:lpstr>Slide 21</vt:lpstr>
      <vt:lpstr>Other Mountains  in North America</vt:lpstr>
      <vt:lpstr>Slide 23</vt:lpstr>
      <vt:lpstr>World Mountains Map Quiz</vt:lpstr>
    </vt:vector>
  </TitlesOfParts>
  <Company>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Deserts</dc:title>
  <dc:creator>poweruser</dc:creator>
  <cp:lastModifiedBy>poweruser</cp:lastModifiedBy>
  <cp:revision>87</cp:revision>
  <dcterms:created xsi:type="dcterms:W3CDTF">2010-08-17T17:56:33Z</dcterms:created>
  <dcterms:modified xsi:type="dcterms:W3CDTF">2011-08-31T20:55:06Z</dcterms:modified>
</cp:coreProperties>
</file>